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5" r:id="rId3"/>
    <p:sldId id="266" r:id="rId4"/>
    <p:sldId id="260" r:id="rId5"/>
    <p:sldId id="259" r:id="rId6"/>
    <p:sldId id="257" r:id="rId7"/>
    <p:sldId id="267" r:id="rId8"/>
    <p:sldId id="268" r:id="rId9"/>
    <p:sldId id="269" r:id="rId10"/>
    <p:sldId id="270" r:id="rId11"/>
    <p:sldId id="275" r:id="rId12"/>
    <p:sldId id="282" r:id="rId13"/>
    <p:sldId id="271" r:id="rId14"/>
    <p:sldId id="272" r:id="rId15"/>
    <p:sldId id="281" r:id="rId16"/>
    <p:sldId id="273" r:id="rId17"/>
    <p:sldId id="274" r:id="rId18"/>
    <p:sldId id="276" r:id="rId19"/>
    <p:sldId id="277" r:id="rId20"/>
    <p:sldId id="278" r:id="rId21"/>
    <p:sldId id="279" r:id="rId22"/>
    <p:sldId id="262" r:id="rId23"/>
    <p:sldId id="280" r:id="rId24"/>
    <p:sldId id="264" r:id="rId25"/>
    <p:sldId id="283" r:id="rId26"/>
    <p:sldId id="284" r:id="rId27"/>
    <p:sldId id="285" r:id="rId28"/>
    <p:sldId id="286" r:id="rId29"/>
    <p:sldId id="288" r:id="rId30"/>
    <p:sldId id="263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56BCB-7D2F-4332-9322-BBD47061F8F4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45F24-0B6D-455A-B2BE-79973EE8A9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6595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56BCB-7D2F-4332-9322-BBD47061F8F4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45F24-0B6D-455A-B2BE-79973EE8A9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4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56BCB-7D2F-4332-9322-BBD47061F8F4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45F24-0B6D-455A-B2BE-79973EE8A9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390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56BCB-7D2F-4332-9322-BBD47061F8F4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45F24-0B6D-455A-B2BE-79973EE8A9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8548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56BCB-7D2F-4332-9322-BBD47061F8F4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45F24-0B6D-455A-B2BE-79973EE8A9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812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56BCB-7D2F-4332-9322-BBD47061F8F4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45F24-0B6D-455A-B2BE-79973EE8A9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194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56BCB-7D2F-4332-9322-BBD47061F8F4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45F24-0B6D-455A-B2BE-79973EE8A9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268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56BCB-7D2F-4332-9322-BBD47061F8F4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45F24-0B6D-455A-B2BE-79973EE8A9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708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56BCB-7D2F-4332-9322-BBD47061F8F4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45F24-0B6D-455A-B2BE-79973EE8A9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642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56BCB-7D2F-4332-9322-BBD47061F8F4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45F24-0B6D-455A-B2BE-79973EE8A9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264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56BCB-7D2F-4332-9322-BBD47061F8F4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45F24-0B6D-455A-B2BE-79973EE8A9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527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56BCB-7D2F-4332-9322-BBD47061F8F4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A45F24-0B6D-455A-B2BE-79973EE8A9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553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96752"/>
            <a:ext cx="7772400" cy="244827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разработать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онтрольно-измерительные материалы по учебному предмету 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7584" y="3720719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для учителей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11960" y="5517232"/>
            <a:ext cx="43924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Составила Богданова Л.Ю., зам.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дир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 по УВР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429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Спецификация – </a:t>
            </a:r>
            <a:b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подробный </a:t>
            </a:r>
            <a:r>
              <a:rPr lang="ru-RU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содержания КИМ и процедуры </a:t>
            </a:r>
            <a:r>
              <a:rPr lang="ru-RU" sz="3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контрольной работы.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spcBef>
                <a:spcPct val="55000"/>
              </a:spcBef>
              <a:buAutoNum type="arabicPeriod"/>
            </a:pP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Пояснительная 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записка (нормативные и </a:t>
            </a: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</a:t>
            </a:r>
          </a:p>
          <a:p>
            <a:pPr marL="0" indent="0">
              <a:spcBef>
                <a:spcPct val="55000"/>
              </a:spcBef>
              <a:buNone/>
            </a:pP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основания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общая цель проведения СКР)</a:t>
            </a:r>
          </a:p>
          <a:p>
            <a:pPr>
              <a:spcBef>
                <a:spcPct val="55000"/>
              </a:spcBef>
              <a:buNone/>
            </a:pP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Характеристика 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заданий (распределение заданий </a:t>
            </a: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</a:p>
          <a:p>
            <a:pPr>
              <a:spcBef>
                <a:spcPct val="55000"/>
              </a:spcBef>
              <a:buNone/>
            </a:pP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разделам 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(темам) программы, виды заданий, </a:t>
            </a: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соотношение</a:t>
            </a:r>
          </a:p>
          <a:p>
            <a:pPr>
              <a:spcBef>
                <a:spcPct val="55000"/>
              </a:spcBef>
              <a:buNone/>
            </a:pP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заданий 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базового и повышенного уровня, план СКР)</a:t>
            </a:r>
          </a:p>
          <a:p>
            <a:pPr>
              <a:spcBef>
                <a:spcPct val="55000"/>
              </a:spcBef>
              <a:buNone/>
            </a:pP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Инструкция 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проверке и оценке работ</a:t>
            </a:r>
          </a:p>
          <a:p>
            <a:pPr>
              <a:spcBef>
                <a:spcPct val="55000"/>
              </a:spcBef>
              <a:buNone/>
            </a:pP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Инструктажи (для учителя, для учащихся)</a:t>
            </a:r>
          </a:p>
          <a:p>
            <a:pPr>
              <a:spcBef>
                <a:spcPct val="55000"/>
              </a:spcBef>
              <a:buNone/>
            </a:pP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 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определения итоговой оценки (расчеты на </a:t>
            </a: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основе</a:t>
            </a:r>
          </a:p>
          <a:p>
            <a:pPr>
              <a:spcBef>
                <a:spcPct val="55000"/>
              </a:spcBef>
              <a:buNone/>
            </a:pP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принципа 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сложения)</a:t>
            </a:r>
          </a:p>
          <a:p>
            <a:pPr>
              <a:spcBef>
                <a:spcPct val="55000"/>
              </a:spcBef>
              <a:buNone/>
            </a:pP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Рекомендации 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вводу данных в электронную форму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1428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3195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для проектирования содержания КР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1707833"/>
              </p:ext>
            </p:extLst>
          </p:nvPr>
        </p:nvGraphicFramePr>
        <p:xfrm>
          <a:off x="258713" y="934331"/>
          <a:ext cx="8642350" cy="949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808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23294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задания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сложности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Максималь-ный</a:t>
                      </a:r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балл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 контролируемого</a:t>
                      </a:r>
                    </a:p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элемента содержания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Контролируемый элемент содержания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66077" y="5229200"/>
            <a:ext cx="8424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содержания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к.р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позволяет определить уровень сложности каждого задания: базовый или повышенный, назначить максимальный балл за полностью выполненное задание.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6091" y="1968797"/>
            <a:ext cx="35658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</a:t>
            </a:r>
            <a:r>
              <a:rPr lang="ru-RU" dirty="0" smtClean="0"/>
              <a:t>:</a:t>
            </a: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6775114"/>
              </p:ext>
            </p:extLst>
          </p:nvPr>
        </p:nvGraphicFramePr>
        <p:xfrm>
          <a:off x="286092" y="2362717"/>
          <a:ext cx="8614972" cy="2680399"/>
        </p:xfrm>
        <a:graphic>
          <a:graphicData uri="http://schemas.openxmlformats.org/drawingml/2006/table">
            <a:tbl>
              <a:tblPr firstRow="1" firstCol="1" bandRow="1"/>
              <a:tblGrid>
                <a:gridCol w="844589">
                  <a:extLst>
                    <a:ext uri="{9D8B030D-6E8A-4147-A177-3AD203B41FA5}">
                      <a16:colId xmlns:a16="http://schemas.microsoft.com/office/drawing/2014/main" xmlns="" val="114877908"/>
                    </a:ext>
                  </a:extLst>
                </a:gridCol>
                <a:gridCol w="1150273">
                  <a:extLst>
                    <a:ext uri="{9D8B030D-6E8A-4147-A177-3AD203B41FA5}">
                      <a16:colId xmlns:a16="http://schemas.microsoft.com/office/drawing/2014/main" xmlns="" val="570620592"/>
                    </a:ext>
                  </a:extLst>
                </a:gridCol>
                <a:gridCol w="1354942">
                  <a:extLst>
                    <a:ext uri="{9D8B030D-6E8A-4147-A177-3AD203B41FA5}">
                      <a16:colId xmlns:a16="http://schemas.microsoft.com/office/drawing/2014/main" xmlns="" val="1822568085"/>
                    </a:ext>
                  </a:extLst>
                </a:gridCol>
                <a:gridCol w="1532819">
                  <a:extLst>
                    <a:ext uri="{9D8B030D-6E8A-4147-A177-3AD203B41FA5}">
                      <a16:colId xmlns:a16="http://schemas.microsoft.com/office/drawing/2014/main" xmlns="" val="2976133976"/>
                    </a:ext>
                  </a:extLst>
                </a:gridCol>
                <a:gridCol w="3732349">
                  <a:extLst>
                    <a:ext uri="{9D8B030D-6E8A-4147-A177-3AD203B41FA5}">
                      <a16:colId xmlns:a16="http://schemas.microsoft.com/office/drawing/2014/main" xmlns="" val="2500924870"/>
                    </a:ext>
                  </a:extLst>
                </a:gridCol>
              </a:tblGrid>
              <a:tr h="824026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 </a:t>
                      </a: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зада-</a:t>
                      </a:r>
                      <a:r>
                        <a:rPr lang="ru-RU" sz="1600" b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ния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сложности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</a:t>
                      </a: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ный</a:t>
                      </a: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балл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Код </a:t>
                      </a:r>
                      <a:r>
                        <a:rPr lang="ru-RU" sz="1600" b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контролируе-мого</a:t>
                      </a: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элемента содержания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Контролируемый элемент содержания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796040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А1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базовый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1.2.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Периодический закон и Периодическая система химических элементов Д.И.  Менделеева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74456413"/>
                  </a:ext>
                </a:extLst>
              </a:tr>
              <a:tr h="951865">
                <a:tc>
                  <a:txBody>
                    <a:bodyPr/>
                    <a:lstStyle/>
                    <a:p>
                      <a:pPr fontAlgn="base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С-2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Высокий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4.5.3.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Вычисление количества вещества, массы или объема вещества по количеству вещества, массе или объему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одного из реагентов или продуктов реакции.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8601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1445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4"/>
          <p:cNvSpPr txBox="1">
            <a:spLocks noChangeArrowheads="1"/>
          </p:cNvSpPr>
          <p:nvPr/>
        </p:nvSpPr>
        <p:spPr bwMode="auto">
          <a:xfrm>
            <a:off x="468313" y="333375"/>
            <a:ext cx="813593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265113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tabLst>
                <a:tab pos="358775" algn="l"/>
              </a:tabLst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175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tabLst>
                <a:tab pos="358775" algn="l"/>
              </a:tabLst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tabLst>
                <a:tab pos="358775" algn="l"/>
              </a:tabLst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tabLst>
                <a:tab pos="358775" algn="l"/>
              </a:tabLst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tabLst>
                <a:tab pos="358775" algn="l"/>
              </a:tabLst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tabLst>
                <a:tab pos="358775" algn="l"/>
              </a:tabLst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tabLst>
                <a:tab pos="358775" algn="l"/>
              </a:tabLst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tabLst>
                <a:tab pos="358775" algn="l"/>
              </a:tabLst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tabLst>
                <a:tab pos="358775" algn="l"/>
              </a:tabLst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buClrTx/>
              <a:buSzTx/>
              <a:buFontTx/>
              <a:buNone/>
            </a:pPr>
            <a:r>
              <a:rPr lang="ru-RU" altLang="ru-RU" sz="1800" dirty="0" smtClean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endParaRPr lang="ru-RU" altLang="ru-RU" sz="1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73062" name="Text Box 6"/>
          <p:cNvSpPr txBox="1">
            <a:spLocks noChangeArrowheads="1"/>
          </p:cNvSpPr>
          <p:nvPr/>
        </p:nvSpPr>
        <p:spPr bwMode="auto">
          <a:xfrm>
            <a:off x="1043608" y="1038433"/>
            <a:ext cx="5616103" cy="3231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25000"/>
              </a:spcBef>
              <a:buClrTx/>
              <a:buSzTx/>
              <a:buFontTx/>
              <a:buChar char="•"/>
            </a:pP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выбором ответа</a:t>
            </a:r>
          </a:p>
          <a:p>
            <a:pPr eaLnBrk="1" hangingPunct="1">
              <a:spcBef>
                <a:spcPct val="25000"/>
              </a:spcBef>
              <a:buClrTx/>
              <a:buSzTx/>
              <a:buFontTx/>
              <a:buChar char="•"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множественным ответом </a:t>
            </a:r>
          </a:p>
          <a:p>
            <a:pPr eaLnBrk="1" hangingPunct="1">
              <a:spcBef>
                <a:spcPct val="25000"/>
              </a:spcBef>
              <a:buClrTx/>
              <a:buSzTx/>
              <a:buFontTx/>
              <a:buChar char="•"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установление соответствия</a:t>
            </a:r>
          </a:p>
          <a:p>
            <a:pPr eaLnBrk="1" hangingPunct="1">
              <a:spcBef>
                <a:spcPct val="25000"/>
              </a:spcBef>
              <a:buClrTx/>
              <a:buSzTx/>
              <a:buFontTx/>
              <a:buChar char="•"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кратким ответом </a:t>
            </a:r>
          </a:p>
          <a:p>
            <a:pPr eaLnBrk="1" hangingPunct="1">
              <a:spcBef>
                <a:spcPct val="25000"/>
              </a:spcBef>
              <a:buClrTx/>
              <a:buSzTx/>
              <a:buFontTx/>
              <a:buChar char="•"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установление последовательности </a:t>
            </a:r>
          </a:p>
          <a:p>
            <a:pPr eaLnBrk="1" hangingPunct="1">
              <a:spcBef>
                <a:spcPct val="25000"/>
              </a:spcBef>
              <a:buClrTx/>
              <a:buSzTx/>
              <a:buFontTx/>
              <a:buChar char="•"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развёрнутым ответом </a:t>
            </a:r>
          </a:p>
          <a:p>
            <a:pPr eaLnBrk="1" hangingPunct="1">
              <a:spcBef>
                <a:spcPct val="25000"/>
              </a:spcBef>
              <a:buClrTx/>
              <a:buSzTx/>
              <a:buFontTx/>
              <a:buChar char="•"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</a:t>
            </a:r>
          </a:p>
        </p:txBody>
      </p:sp>
      <p:sp>
        <p:nvSpPr>
          <p:cNvPr id="173063" name="Text Box 7"/>
          <p:cNvSpPr txBox="1">
            <a:spLocks noChangeArrowheads="1"/>
          </p:cNvSpPr>
          <p:nvPr/>
        </p:nvSpPr>
        <p:spPr bwMode="auto">
          <a:xfrm>
            <a:off x="2411760" y="366167"/>
            <a:ext cx="54006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заданий</a:t>
            </a:r>
          </a:p>
        </p:txBody>
      </p:sp>
      <p:sp>
        <p:nvSpPr>
          <p:cNvPr id="173064" name="Text Box 8"/>
          <p:cNvSpPr txBox="1">
            <a:spLocks noChangeArrowheads="1"/>
          </p:cNvSpPr>
          <p:nvPr/>
        </p:nvSpPr>
        <p:spPr bwMode="auto">
          <a:xfrm>
            <a:off x="539750" y="4652963"/>
            <a:ext cx="8424863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выборе </a:t>
            </a:r>
            <a:r>
              <a:rPr lang="ru-RU" alt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заданий учитывается:</a:t>
            </a:r>
            <a:endPara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Char char="•"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планируемых результатов, подлежащих проверке;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Char char="•"/>
            </a:pP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специфика предмета </a:t>
            </a:r>
          </a:p>
        </p:txBody>
      </p:sp>
    </p:spTree>
    <p:extLst>
      <p:ext uri="{BB962C8B-B14F-4D97-AF65-F5344CB8AC3E}">
        <p14:creationId xmlns:p14="http://schemas.microsoft.com/office/powerpoint/2010/main" val="3519295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pPr algn="l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61662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заданий по частям работы</a:t>
            </a: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3065328"/>
              </p:ext>
            </p:extLst>
          </p:nvPr>
        </p:nvGraphicFramePr>
        <p:xfrm>
          <a:off x="457200" y="1772816"/>
          <a:ext cx="8363273" cy="3003761"/>
        </p:xfrm>
        <a:graphic>
          <a:graphicData uri="http://schemas.openxmlformats.org/drawingml/2006/table">
            <a:tbl>
              <a:tblPr firstRow="1" firstCol="1" bandRow="1"/>
              <a:tblGrid>
                <a:gridCol w="667094">
                  <a:extLst>
                    <a:ext uri="{9D8B030D-6E8A-4147-A177-3AD203B41FA5}">
                      <a16:colId xmlns:a16="http://schemas.microsoft.com/office/drawing/2014/main" xmlns="" val="1617508985"/>
                    </a:ext>
                  </a:extLst>
                </a:gridCol>
                <a:gridCol w="1369609">
                  <a:extLst>
                    <a:ext uri="{9D8B030D-6E8A-4147-A177-3AD203B41FA5}">
                      <a16:colId xmlns:a16="http://schemas.microsoft.com/office/drawing/2014/main" xmlns="" val="1619877583"/>
                    </a:ext>
                  </a:extLst>
                </a:gridCol>
                <a:gridCol w="1496534">
                  <a:extLst>
                    <a:ext uri="{9D8B030D-6E8A-4147-A177-3AD203B41FA5}">
                      <a16:colId xmlns:a16="http://schemas.microsoft.com/office/drawing/2014/main" xmlns="" val="942880487"/>
                    </a:ext>
                  </a:extLst>
                </a:gridCol>
                <a:gridCol w="2087867">
                  <a:extLst>
                    <a:ext uri="{9D8B030D-6E8A-4147-A177-3AD203B41FA5}">
                      <a16:colId xmlns:a16="http://schemas.microsoft.com/office/drawing/2014/main" xmlns="" val="256527173"/>
                    </a:ext>
                  </a:extLst>
                </a:gridCol>
                <a:gridCol w="2742169">
                  <a:extLst>
                    <a:ext uri="{9D8B030D-6E8A-4147-A177-3AD203B41FA5}">
                      <a16:colId xmlns:a16="http://schemas.microsoft.com/office/drawing/2014/main" xmlns="" val="3007331041"/>
                    </a:ext>
                  </a:extLst>
                </a:gridCol>
              </a:tblGrid>
              <a:tr h="9385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Части работы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Колич. заданий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i="1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Максималь-ный</a:t>
                      </a:r>
                      <a:r>
                        <a:rPr lang="ru-RU" sz="2400" b="1" i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балл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Тип задания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88135238"/>
                  </a:ext>
                </a:extLst>
              </a:tr>
              <a:tr h="3989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Часть 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 выбором ответа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03136551"/>
                  </a:ext>
                </a:extLst>
              </a:tr>
              <a:tr h="3989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Часть 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 выбором ответа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68012193"/>
                  </a:ext>
                </a:extLst>
              </a:tr>
              <a:tr h="7979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Часть 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 развернутым ответом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63908232"/>
                  </a:ext>
                </a:extLst>
              </a:tr>
              <a:tr h="469294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3330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361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pPr algn="l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заданий по содержанию</a:t>
            </a: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123044"/>
              </p:ext>
            </p:extLst>
          </p:nvPr>
        </p:nvGraphicFramePr>
        <p:xfrm>
          <a:off x="457200" y="1412777"/>
          <a:ext cx="8229601" cy="462519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98210">
                  <a:extLst>
                    <a:ext uri="{9D8B030D-6E8A-4147-A177-3AD203B41FA5}">
                      <a16:colId xmlns:a16="http://schemas.microsoft.com/office/drawing/2014/main" xmlns="" val="3273486313"/>
                    </a:ext>
                  </a:extLst>
                </a:gridCol>
                <a:gridCol w="3440141">
                  <a:extLst>
                    <a:ext uri="{9D8B030D-6E8A-4147-A177-3AD203B41FA5}">
                      <a16:colId xmlns:a16="http://schemas.microsoft.com/office/drawing/2014/main" xmlns="" val="1583748396"/>
                    </a:ext>
                  </a:extLst>
                </a:gridCol>
                <a:gridCol w="1699727">
                  <a:extLst>
                    <a:ext uri="{9D8B030D-6E8A-4147-A177-3AD203B41FA5}">
                      <a16:colId xmlns:a16="http://schemas.microsoft.com/office/drawing/2014/main" xmlns="" val="2397909290"/>
                    </a:ext>
                  </a:extLst>
                </a:gridCol>
                <a:gridCol w="1194044">
                  <a:extLst>
                    <a:ext uri="{9D8B030D-6E8A-4147-A177-3AD203B41FA5}">
                      <a16:colId xmlns:a16="http://schemas.microsoft.com/office/drawing/2014/main" xmlns="" val="2645690679"/>
                    </a:ext>
                  </a:extLst>
                </a:gridCol>
                <a:gridCol w="1397479">
                  <a:extLst>
                    <a:ext uri="{9D8B030D-6E8A-4147-A177-3AD203B41FA5}">
                      <a16:colId xmlns:a16="http://schemas.microsoft.com/office/drawing/2014/main" xmlns="" val="2925691072"/>
                    </a:ext>
                  </a:extLst>
                </a:gridCol>
              </a:tblGrid>
              <a:tr h="7835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Блоки тем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 заданий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заданий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  от общего количества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13069638"/>
                  </a:ext>
                </a:extLst>
              </a:tr>
              <a:tr h="10507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Периодический закон и периодическая система химических элементов. Строение атома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А-1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А-2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В-1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15,8%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57386983"/>
                  </a:ext>
                </a:extLst>
              </a:tr>
              <a:tr h="5163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Химическая связь и степень окисления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А-3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А-4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10,5%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12020065"/>
                  </a:ext>
                </a:extLst>
              </a:tr>
              <a:tr h="8124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Называть вещества, классифицировать, описывать.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Соединения химических элементов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А-5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А-6, А-7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А-8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В-2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26,3%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40794250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Химические реакции. Электролитическая диссоциация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А-9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А-10 ,А-11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В-3, С-1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26,3%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22206022"/>
                  </a:ext>
                </a:extLst>
              </a:tr>
              <a:tr h="7835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Способы получения веществ, применение веществ и химических реакций 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А-12, 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А-13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В-4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endParaRPr lang="ru-RU" sz="1600" b="1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С-2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21%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904019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4224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4"/>
          <p:cNvSpPr txBox="1">
            <a:spLocks noChangeArrowheads="1"/>
          </p:cNvSpPr>
          <p:nvPr/>
        </p:nvSpPr>
        <p:spPr bwMode="auto">
          <a:xfrm>
            <a:off x="468313" y="404813"/>
            <a:ext cx="80645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55000"/>
              </a:spcBef>
              <a:buClrTx/>
              <a:buSzTx/>
              <a:buFontTx/>
              <a:buNone/>
            </a:pPr>
            <a:r>
              <a:rPr lang="ru-RU" altLang="ru-RU" sz="1800" dirty="0" smtClean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alt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Соотношение </a:t>
            </a: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заданий базового и повышенного уровня</a:t>
            </a:r>
          </a:p>
        </p:txBody>
      </p:sp>
      <p:grpSp>
        <p:nvGrpSpPr>
          <p:cNvPr id="21507" name="Group 16"/>
          <p:cNvGrpSpPr>
            <a:grpSpLocks/>
          </p:cNvGrpSpPr>
          <p:nvPr/>
        </p:nvGrpSpPr>
        <p:grpSpPr bwMode="auto">
          <a:xfrm>
            <a:off x="468314" y="1050926"/>
            <a:ext cx="8496300" cy="1801812"/>
            <a:chOff x="295" y="935"/>
            <a:chExt cx="5352" cy="1135"/>
          </a:xfrm>
        </p:grpSpPr>
        <p:sp>
          <p:nvSpPr>
            <p:cNvPr id="21515" name="Rectangle 5"/>
            <p:cNvSpPr>
              <a:spLocks noChangeArrowheads="1"/>
            </p:cNvSpPr>
            <p:nvPr/>
          </p:nvSpPr>
          <p:spPr bwMode="auto">
            <a:xfrm>
              <a:off x="1927" y="935"/>
              <a:ext cx="1452" cy="45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33CC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"/>
                <a:defRPr sz="32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"/>
                <a:defRPr sz="28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"/>
                <a:defRPr sz="24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"/>
                <a:defRPr sz="20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Задания</a:t>
              </a:r>
            </a:p>
          </p:txBody>
        </p:sp>
        <p:sp>
          <p:nvSpPr>
            <p:cNvPr id="21516" name="Rectangle 6"/>
            <p:cNvSpPr>
              <a:spLocks noChangeArrowheads="1"/>
            </p:cNvSpPr>
            <p:nvPr/>
          </p:nvSpPr>
          <p:spPr bwMode="auto">
            <a:xfrm>
              <a:off x="295" y="1616"/>
              <a:ext cx="2087" cy="45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33CC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"/>
                <a:defRPr sz="32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"/>
                <a:defRPr sz="28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"/>
                <a:defRPr sz="24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"/>
                <a:defRPr sz="20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Базовый уровень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сложности</a:t>
              </a:r>
            </a:p>
          </p:txBody>
        </p:sp>
        <p:sp>
          <p:nvSpPr>
            <p:cNvPr id="21517" name="Rectangle 7"/>
            <p:cNvSpPr>
              <a:spLocks noChangeArrowheads="1"/>
            </p:cNvSpPr>
            <p:nvPr/>
          </p:nvSpPr>
          <p:spPr bwMode="auto">
            <a:xfrm>
              <a:off x="2608" y="1616"/>
              <a:ext cx="3039" cy="45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33CC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"/>
                <a:defRPr sz="32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"/>
                <a:defRPr sz="28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"/>
                <a:defRPr sz="24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"/>
                <a:defRPr sz="20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Повышенный уровень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сложности</a:t>
              </a:r>
            </a:p>
          </p:txBody>
        </p:sp>
        <p:sp>
          <p:nvSpPr>
            <p:cNvPr id="21518" name="Line 8"/>
            <p:cNvSpPr>
              <a:spLocks noChangeShapeType="1"/>
            </p:cNvSpPr>
            <p:nvPr/>
          </p:nvSpPr>
          <p:spPr bwMode="auto">
            <a:xfrm>
              <a:off x="2064" y="1389"/>
              <a:ext cx="0" cy="227"/>
            </a:xfrm>
            <a:prstGeom prst="line">
              <a:avLst/>
            </a:prstGeom>
            <a:noFill/>
            <a:ln w="38100">
              <a:solidFill>
                <a:srgbClr val="33CC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19" name="Line 9"/>
            <p:cNvSpPr>
              <a:spLocks noChangeShapeType="1"/>
            </p:cNvSpPr>
            <p:nvPr/>
          </p:nvSpPr>
          <p:spPr bwMode="auto">
            <a:xfrm>
              <a:off x="3288" y="1389"/>
              <a:ext cx="0" cy="227"/>
            </a:xfrm>
            <a:prstGeom prst="line">
              <a:avLst/>
            </a:prstGeom>
            <a:noFill/>
            <a:ln w="38100">
              <a:solidFill>
                <a:srgbClr val="33CC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74097" name="Group 17"/>
          <p:cNvGrpSpPr>
            <a:grpSpLocks/>
          </p:cNvGrpSpPr>
          <p:nvPr/>
        </p:nvGrpSpPr>
        <p:grpSpPr bwMode="auto">
          <a:xfrm>
            <a:off x="457429" y="3037186"/>
            <a:ext cx="8496300" cy="2089150"/>
            <a:chOff x="295" y="2069"/>
            <a:chExt cx="5352" cy="1316"/>
          </a:xfrm>
        </p:grpSpPr>
        <p:sp>
          <p:nvSpPr>
            <p:cNvPr id="21509" name="Rectangle 10"/>
            <p:cNvSpPr>
              <a:spLocks noChangeArrowheads="1"/>
            </p:cNvSpPr>
            <p:nvPr/>
          </p:nvSpPr>
          <p:spPr bwMode="auto">
            <a:xfrm>
              <a:off x="295" y="2069"/>
              <a:ext cx="2086" cy="681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3CC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"/>
                <a:defRPr sz="32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"/>
                <a:defRPr sz="28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"/>
                <a:defRPr sz="24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"/>
                <a:defRPr sz="20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проверяют уровень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достижения </a:t>
              </a:r>
              <a:r>
                <a:rPr lang="ru-RU" altLang="ru-RU" sz="2000" b="1" dirty="0">
                  <a:solidFill>
                    <a:srgbClr val="FF33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предметных</a:t>
              </a:r>
              <a:r>
                <a:rPr lang="ru-RU" altLang="ru-RU" sz="2000" b="1" dirty="0">
                  <a:solidFill>
                    <a:srgbClr val="3F007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планируемых результатов</a:t>
              </a:r>
            </a:p>
          </p:txBody>
        </p:sp>
        <p:sp>
          <p:nvSpPr>
            <p:cNvPr id="21510" name="Rectangle 11"/>
            <p:cNvSpPr>
              <a:spLocks noChangeArrowheads="1"/>
            </p:cNvSpPr>
            <p:nvPr/>
          </p:nvSpPr>
          <p:spPr bwMode="auto">
            <a:xfrm>
              <a:off x="2608" y="2069"/>
              <a:ext cx="3039" cy="68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33CC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"/>
                <a:defRPr sz="32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"/>
                <a:defRPr sz="28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"/>
                <a:defRPr sz="24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"/>
                <a:defRPr sz="20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проверяют уровень достижения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предметных и </a:t>
              </a:r>
              <a:r>
                <a:rPr lang="ru-RU" altLang="ru-RU" sz="20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метапредметных</a:t>
              </a:r>
              <a:r>
                <a:rPr lang="ru-RU" altLang="ru-RU" sz="2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планируемых результатов</a:t>
              </a:r>
            </a:p>
          </p:txBody>
        </p:sp>
        <p:sp>
          <p:nvSpPr>
            <p:cNvPr id="21511" name="Rectangle 12"/>
            <p:cNvSpPr>
              <a:spLocks noChangeArrowheads="1"/>
            </p:cNvSpPr>
            <p:nvPr/>
          </p:nvSpPr>
          <p:spPr bwMode="auto">
            <a:xfrm>
              <a:off x="295" y="2750"/>
              <a:ext cx="2086" cy="27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33CC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"/>
                <a:defRPr sz="32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"/>
                <a:defRPr sz="28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"/>
                <a:defRPr sz="24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"/>
                <a:defRPr sz="20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≈75%</a:t>
              </a:r>
            </a:p>
          </p:txBody>
        </p:sp>
        <p:sp>
          <p:nvSpPr>
            <p:cNvPr id="21512" name="Rectangle 13"/>
            <p:cNvSpPr>
              <a:spLocks noChangeArrowheads="1"/>
            </p:cNvSpPr>
            <p:nvPr/>
          </p:nvSpPr>
          <p:spPr bwMode="auto">
            <a:xfrm>
              <a:off x="2608" y="2750"/>
              <a:ext cx="3039" cy="27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33CC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"/>
                <a:defRPr sz="32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"/>
                <a:defRPr sz="28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"/>
                <a:defRPr sz="24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"/>
                <a:defRPr sz="20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≈25%</a:t>
              </a:r>
            </a:p>
          </p:txBody>
        </p:sp>
        <p:sp>
          <p:nvSpPr>
            <p:cNvPr id="21513" name="Rectangle 14"/>
            <p:cNvSpPr>
              <a:spLocks noChangeArrowheads="1"/>
            </p:cNvSpPr>
            <p:nvPr/>
          </p:nvSpPr>
          <p:spPr bwMode="auto">
            <a:xfrm>
              <a:off x="2608" y="3022"/>
              <a:ext cx="3039" cy="36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33CC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"/>
                <a:defRPr sz="32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"/>
                <a:defRPr sz="28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"/>
                <a:defRPr sz="24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"/>
                <a:defRPr sz="20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Не мене 2 баллов</a:t>
              </a:r>
              <a:endParaRPr lang="ru-RU" alt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514" name="Rectangle 15"/>
            <p:cNvSpPr>
              <a:spLocks noChangeArrowheads="1"/>
            </p:cNvSpPr>
            <p:nvPr/>
          </p:nvSpPr>
          <p:spPr bwMode="auto">
            <a:xfrm>
              <a:off x="295" y="3022"/>
              <a:ext cx="2086" cy="36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33CC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"/>
                <a:defRPr sz="32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"/>
                <a:defRPr sz="28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"/>
                <a:defRPr sz="24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"/>
                <a:defRPr sz="20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 балл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75229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pPr algn="l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/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заданий по уровням сложности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3275382"/>
              </p:ext>
            </p:extLst>
          </p:nvPr>
        </p:nvGraphicFramePr>
        <p:xfrm>
          <a:off x="539553" y="1556791"/>
          <a:ext cx="8147246" cy="424847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27750">
                  <a:extLst>
                    <a:ext uri="{9D8B030D-6E8A-4147-A177-3AD203B41FA5}">
                      <a16:colId xmlns:a16="http://schemas.microsoft.com/office/drawing/2014/main" xmlns="" val="2142322017"/>
                    </a:ext>
                  </a:extLst>
                </a:gridCol>
                <a:gridCol w="2568593">
                  <a:extLst>
                    <a:ext uri="{9D8B030D-6E8A-4147-A177-3AD203B41FA5}">
                      <a16:colId xmlns:a16="http://schemas.microsoft.com/office/drawing/2014/main" xmlns="" val="3999039507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xmlns="" val="37786473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xmlns="" val="4107565185"/>
                    </a:ext>
                  </a:extLst>
                </a:gridCol>
                <a:gridCol w="1522511">
                  <a:extLst>
                    <a:ext uri="{9D8B030D-6E8A-4147-A177-3AD203B41FA5}">
                      <a16:colId xmlns:a16="http://schemas.microsoft.com/office/drawing/2014/main" xmlns="" val="1027315410"/>
                    </a:ext>
                  </a:extLst>
                </a:gridCol>
              </a:tblGrid>
              <a:tr h="14161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Уровни</a:t>
                      </a:r>
                      <a:endParaRPr lang="ru-RU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 заданий</a:t>
                      </a:r>
                      <a:endParaRPr lang="ru-RU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заданий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  от общего количества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30075517"/>
                  </a:ext>
                </a:extLst>
              </a:tr>
              <a:tr h="7080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Базовый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А-1 - А-13</a:t>
                      </a:r>
                      <a:endParaRPr lang="ru-RU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68,5%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43284161"/>
                  </a:ext>
                </a:extLst>
              </a:tr>
              <a:tr h="7080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Повышенный</a:t>
                      </a:r>
                      <a:endParaRPr lang="ru-RU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В-1 – </a:t>
                      </a: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В-4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21%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97221432"/>
                  </a:ext>
                </a:extLst>
              </a:tr>
              <a:tr h="7080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Высокий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С-1</a:t>
                      </a: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С-2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10,5%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548100"/>
                  </a:ext>
                </a:extLst>
              </a:tr>
              <a:tr h="7080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Итого: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406517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7543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pPr algn="l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Предметные умения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4670422"/>
              </p:ext>
            </p:extLst>
          </p:nvPr>
        </p:nvGraphicFramePr>
        <p:xfrm>
          <a:off x="457200" y="1254771"/>
          <a:ext cx="8229599" cy="534873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28102">
                  <a:extLst>
                    <a:ext uri="{9D8B030D-6E8A-4147-A177-3AD203B41FA5}">
                      <a16:colId xmlns:a16="http://schemas.microsoft.com/office/drawing/2014/main" xmlns="" val="3750459932"/>
                    </a:ext>
                  </a:extLst>
                </a:gridCol>
                <a:gridCol w="3471693">
                  <a:extLst>
                    <a:ext uri="{9D8B030D-6E8A-4147-A177-3AD203B41FA5}">
                      <a16:colId xmlns:a16="http://schemas.microsoft.com/office/drawing/2014/main" xmlns="" val="740144841"/>
                    </a:ext>
                  </a:extLst>
                </a:gridCol>
                <a:gridCol w="1627486">
                  <a:extLst>
                    <a:ext uri="{9D8B030D-6E8A-4147-A177-3AD203B41FA5}">
                      <a16:colId xmlns:a16="http://schemas.microsoft.com/office/drawing/2014/main" xmlns="" val="2816178964"/>
                    </a:ext>
                  </a:extLst>
                </a:gridCol>
                <a:gridCol w="1295831">
                  <a:extLst>
                    <a:ext uri="{9D8B030D-6E8A-4147-A177-3AD203B41FA5}">
                      <a16:colId xmlns:a16="http://schemas.microsoft.com/office/drawing/2014/main" xmlns="" val="4067274304"/>
                    </a:ext>
                  </a:extLst>
                </a:gridCol>
                <a:gridCol w="1306487">
                  <a:extLst>
                    <a:ext uri="{9D8B030D-6E8A-4147-A177-3AD203B41FA5}">
                      <a16:colId xmlns:a16="http://schemas.microsoft.com/office/drawing/2014/main" xmlns="" val="2910666968"/>
                    </a:ext>
                  </a:extLst>
                </a:gridCol>
              </a:tblGrid>
              <a:tr h="7297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Предметные умения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 заданий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800" b="1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</a:t>
                      </a: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-во 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заданий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  от общего </a:t>
                      </a:r>
                      <a:r>
                        <a:rPr lang="ru-RU" sz="1800" b="1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количест-ва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31100815"/>
                  </a:ext>
                </a:extLst>
              </a:tr>
              <a:tr h="9730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Описывать строение атома, свойства элементов и их соединений по положению в периодической системе                        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А-1, А-2, А-4, 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В-1, В-2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26%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70164213"/>
                  </a:ext>
                </a:extLst>
              </a:tr>
              <a:tr h="7297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Определять вид химической связи, степень окисления химических элементов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А-5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А-6, С-1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16%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3629510"/>
                  </a:ext>
                </a:extLst>
              </a:tr>
              <a:tr h="7297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Называть вещества, классифицировать их, описывать свойства и способы получения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А-7, А-8, А-11, А-14, В-3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26%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75333871"/>
                  </a:ext>
                </a:extLst>
              </a:tr>
              <a:tr h="7297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Составлять уравнения химических реакций разных типов, уравнения ЭД 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А-9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А-10,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А-11,</a:t>
                      </a: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В-3, С-1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26%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8077030"/>
                  </a:ext>
                </a:extLst>
              </a:tr>
              <a:tr h="7297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Проводить вычисления по химическим формулам и уравнениям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А-12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В-4, С-2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16%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877548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5295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Инструкция 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проверке и оценке работ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Инструкция для проверяющих содержит:</a:t>
            </a:r>
          </a:p>
          <a:p>
            <a:pPr lvl="0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оценки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контрольной работы;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оценки всей работы;</a:t>
            </a:r>
          </a:p>
          <a:p>
            <a:pPr lvl="0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 к работе.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9785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Инструктажи 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(для учителя, для учащихся)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</a:t>
            </a:r>
          </a:p>
          <a:p>
            <a:pPr marL="0" indent="0">
              <a:buNone/>
            </a:pP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Инструкция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учащихся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 состоит из 3 частей (А, В и С) и включает 19 заданий (А-13, В-4, С-2). На его выполнение отводится 40 минут. Задания рекомендуется выполнять по порядку. Если не удается выполнить сразу, перейдите к следующему. Если останется время, вернитесь к пропущенным заданиям. Постарайтесь выполнить как можно больше заданий и набрать наибольшее количество баллов.</a:t>
            </a:r>
          </a:p>
          <a:p>
            <a:pPr marL="0" indent="0" algn="ctr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Желаем успеха!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4160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408712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Контрольные измерительные  материалы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(КИМ)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Контрольные оценочные материалы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(КОМ)</a:t>
            </a:r>
          </a:p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Стандартизированная контрольная работа</a:t>
            </a: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(СКР)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Двойная стрелка вверх/вниз 4"/>
          <p:cNvSpPr/>
          <p:nvPr/>
        </p:nvSpPr>
        <p:spPr>
          <a:xfrm>
            <a:off x="4329687" y="1448780"/>
            <a:ext cx="45719" cy="1152128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Двойная стрелка вверх/вниз 5"/>
          <p:cNvSpPr/>
          <p:nvPr/>
        </p:nvSpPr>
        <p:spPr>
          <a:xfrm>
            <a:off x="4283968" y="3861048"/>
            <a:ext cx="45719" cy="1152128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3398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spcBef>
                <a:spcPct val="55000"/>
              </a:spcBef>
            </a:pPr>
            <a:r>
              <a:rPr lang="ru-RU" alt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 определения итоговой оценки </a:t>
            </a:r>
            <a:r>
              <a:rPr lang="ru-RU" alt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расчеты на </a:t>
            </a:r>
            <a:r>
              <a:rPr lang="ru-RU" alt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основе принципа </a:t>
            </a:r>
            <a:r>
              <a:rPr lang="ru-RU" alt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сложения)</a:t>
            </a:r>
            <a:br>
              <a:rPr lang="ru-RU" alt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</a:t>
            </a:r>
          </a:p>
          <a:p>
            <a:pPr marL="0" indent="0">
              <a:buNone/>
            </a:pPr>
            <a:r>
              <a:rPr lang="ru-RU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Нормы оценивания</a:t>
            </a:r>
            <a:endParaRPr lang="ru-RU" sz="3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Верное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каждого задания </a:t>
            </a: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 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первое задание части В (</a:t>
            </a: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В-1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оценивается </a:t>
            </a: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баллом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правильное выполнение заданий В-2, В-3, В-4 учащиеся заработают </a:t>
            </a: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балла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 балл за половину верного задания). </a:t>
            </a:r>
          </a:p>
          <a:p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верное выполнение задания </a:t>
            </a: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С1, С2 – 8 баллов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(за каждое по 4 балла).</a:t>
            </a:r>
          </a:p>
          <a:p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получения отметки </a:t>
            </a: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«3»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необходимо набрать </a:t>
            </a: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баллов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получения отметки </a:t>
            </a: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«4»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необходимо набрать </a:t>
            </a: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17- 21,5 баллов.</a:t>
            </a:r>
            <a:endParaRPr lang="ru-RU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получения отметки </a:t>
            </a: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«5»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необходимо выполнить набрать </a:t>
            </a:r>
            <a:r>
              <a:rPr lang="ru-RU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22-28</a:t>
            </a:r>
          </a:p>
          <a:p>
            <a:pPr marL="0" indent="0">
              <a:buNone/>
            </a:pPr>
            <a:r>
              <a:rPr lang="ru-RU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баллов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932974"/>
              </p:ext>
            </p:extLst>
          </p:nvPr>
        </p:nvGraphicFramePr>
        <p:xfrm>
          <a:off x="1043608" y="5229200"/>
          <a:ext cx="6077585" cy="652272"/>
        </p:xfrm>
        <a:graphic>
          <a:graphicData uri="http://schemas.openxmlformats.org/drawingml/2006/table">
            <a:tbl>
              <a:tblPr firstRow="1" firstCol="1" bandRow="1"/>
              <a:tblGrid>
                <a:gridCol w="1320165">
                  <a:extLst>
                    <a:ext uri="{9D8B030D-6E8A-4147-A177-3AD203B41FA5}">
                      <a16:colId xmlns:a16="http://schemas.microsoft.com/office/drawing/2014/main" xmlns="" val="2397276521"/>
                    </a:ext>
                  </a:extLst>
                </a:gridCol>
                <a:gridCol w="1189355">
                  <a:extLst>
                    <a:ext uri="{9D8B030D-6E8A-4147-A177-3AD203B41FA5}">
                      <a16:colId xmlns:a16="http://schemas.microsoft.com/office/drawing/2014/main" xmlns="" val="3207120037"/>
                    </a:ext>
                  </a:extLst>
                </a:gridCol>
                <a:gridCol w="1189355">
                  <a:extLst>
                    <a:ext uri="{9D8B030D-6E8A-4147-A177-3AD203B41FA5}">
                      <a16:colId xmlns:a16="http://schemas.microsoft.com/office/drawing/2014/main" xmlns="" val="138880486"/>
                    </a:ext>
                  </a:extLst>
                </a:gridCol>
                <a:gridCol w="1189355">
                  <a:extLst>
                    <a:ext uri="{9D8B030D-6E8A-4147-A177-3AD203B41FA5}">
                      <a16:colId xmlns:a16="http://schemas.microsoft.com/office/drawing/2014/main" xmlns="" val="2154438886"/>
                    </a:ext>
                  </a:extLst>
                </a:gridCol>
                <a:gridCol w="1189355">
                  <a:extLst>
                    <a:ext uri="{9D8B030D-6E8A-4147-A177-3AD203B41FA5}">
                      <a16:colId xmlns:a16="http://schemas.microsoft.com/office/drawing/2014/main" xmlns="" val="7799285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Баллы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менее 10</a:t>
                      </a:r>
                      <a:endParaRPr lang="ru-RU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10 - 16</a:t>
                      </a:r>
                      <a:endParaRPr lang="ru-RU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17-21</a:t>
                      </a:r>
                      <a:endParaRPr lang="ru-RU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22 - 28</a:t>
                      </a:r>
                      <a:endParaRPr lang="ru-RU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572175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Отметка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524847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399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0872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2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варианта контрольно-оценочных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материалов (текст контрольной работы)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327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Форма протокола контрольной работы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8215978"/>
              </p:ext>
            </p:extLst>
          </p:nvPr>
        </p:nvGraphicFramePr>
        <p:xfrm>
          <a:off x="457200" y="1052513"/>
          <a:ext cx="8229600" cy="2306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8823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46448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Ф.И. ученика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сложности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Баллы за выполнение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баллов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Отметка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задание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1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задание 2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задание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задание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9552" y="3549669"/>
            <a:ext cx="79928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 позволит учителю выявить уровень усвоения планируемых результатов индивидуально и всего класса, проблемные места и типичные ошибки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2848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Электронная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обработки результатов 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6464830"/>
              </p:ext>
            </p:extLst>
          </p:nvPr>
        </p:nvGraphicFramePr>
        <p:xfrm>
          <a:off x="489046" y="1437471"/>
          <a:ext cx="8229608" cy="2301471"/>
        </p:xfrm>
        <a:graphic>
          <a:graphicData uri="http://schemas.openxmlformats.org/drawingml/2006/table">
            <a:tbl>
              <a:tblPr/>
              <a:tblGrid>
                <a:gridCol w="1399387">
                  <a:extLst>
                    <a:ext uri="{9D8B030D-6E8A-4147-A177-3AD203B41FA5}">
                      <a16:colId xmlns:a16="http://schemas.microsoft.com/office/drawing/2014/main" xmlns="" val="3542126565"/>
                    </a:ext>
                  </a:extLst>
                </a:gridCol>
                <a:gridCol w="524770">
                  <a:extLst>
                    <a:ext uri="{9D8B030D-6E8A-4147-A177-3AD203B41FA5}">
                      <a16:colId xmlns:a16="http://schemas.microsoft.com/office/drawing/2014/main" xmlns="" val="1214304272"/>
                    </a:ext>
                  </a:extLst>
                </a:gridCol>
                <a:gridCol w="327982">
                  <a:extLst>
                    <a:ext uri="{9D8B030D-6E8A-4147-A177-3AD203B41FA5}">
                      <a16:colId xmlns:a16="http://schemas.microsoft.com/office/drawing/2014/main" xmlns="" val="109660758"/>
                    </a:ext>
                  </a:extLst>
                </a:gridCol>
                <a:gridCol w="327982">
                  <a:extLst>
                    <a:ext uri="{9D8B030D-6E8A-4147-A177-3AD203B41FA5}">
                      <a16:colId xmlns:a16="http://schemas.microsoft.com/office/drawing/2014/main" xmlns="" val="448946658"/>
                    </a:ext>
                  </a:extLst>
                </a:gridCol>
                <a:gridCol w="327982">
                  <a:extLst>
                    <a:ext uri="{9D8B030D-6E8A-4147-A177-3AD203B41FA5}">
                      <a16:colId xmlns:a16="http://schemas.microsoft.com/office/drawing/2014/main" xmlns="" val="1184272274"/>
                    </a:ext>
                  </a:extLst>
                </a:gridCol>
                <a:gridCol w="327982">
                  <a:extLst>
                    <a:ext uri="{9D8B030D-6E8A-4147-A177-3AD203B41FA5}">
                      <a16:colId xmlns:a16="http://schemas.microsoft.com/office/drawing/2014/main" xmlns="" val="258411040"/>
                    </a:ext>
                  </a:extLst>
                </a:gridCol>
                <a:gridCol w="327982">
                  <a:extLst>
                    <a:ext uri="{9D8B030D-6E8A-4147-A177-3AD203B41FA5}">
                      <a16:colId xmlns:a16="http://schemas.microsoft.com/office/drawing/2014/main" xmlns="" val="1246118381"/>
                    </a:ext>
                  </a:extLst>
                </a:gridCol>
                <a:gridCol w="336181">
                  <a:extLst>
                    <a:ext uri="{9D8B030D-6E8A-4147-A177-3AD203B41FA5}">
                      <a16:colId xmlns:a16="http://schemas.microsoft.com/office/drawing/2014/main" xmlns="" val="37247321"/>
                    </a:ext>
                  </a:extLst>
                </a:gridCol>
                <a:gridCol w="327982">
                  <a:extLst>
                    <a:ext uri="{9D8B030D-6E8A-4147-A177-3AD203B41FA5}">
                      <a16:colId xmlns:a16="http://schemas.microsoft.com/office/drawing/2014/main" xmlns="" val="2221865182"/>
                    </a:ext>
                  </a:extLst>
                </a:gridCol>
                <a:gridCol w="327982">
                  <a:extLst>
                    <a:ext uri="{9D8B030D-6E8A-4147-A177-3AD203B41FA5}">
                      <a16:colId xmlns:a16="http://schemas.microsoft.com/office/drawing/2014/main" xmlns="" val="804658836"/>
                    </a:ext>
                  </a:extLst>
                </a:gridCol>
                <a:gridCol w="327982">
                  <a:extLst>
                    <a:ext uri="{9D8B030D-6E8A-4147-A177-3AD203B41FA5}">
                      <a16:colId xmlns:a16="http://schemas.microsoft.com/office/drawing/2014/main" xmlns="" val="244423149"/>
                    </a:ext>
                  </a:extLst>
                </a:gridCol>
                <a:gridCol w="327982">
                  <a:extLst>
                    <a:ext uri="{9D8B030D-6E8A-4147-A177-3AD203B41FA5}">
                      <a16:colId xmlns:a16="http://schemas.microsoft.com/office/drawing/2014/main" xmlns="" val="1585903716"/>
                    </a:ext>
                  </a:extLst>
                </a:gridCol>
                <a:gridCol w="327982">
                  <a:extLst>
                    <a:ext uri="{9D8B030D-6E8A-4147-A177-3AD203B41FA5}">
                      <a16:colId xmlns:a16="http://schemas.microsoft.com/office/drawing/2014/main" xmlns="" val="141850265"/>
                    </a:ext>
                  </a:extLst>
                </a:gridCol>
                <a:gridCol w="327982">
                  <a:extLst>
                    <a:ext uri="{9D8B030D-6E8A-4147-A177-3AD203B41FA5}">
                      <a16:colId xmlns:a16="http://schemas.microsoft.com/office/drawing/2014/main" xmlns="" val="1449156188"/>
                    </a:ext>
                  </a:extLst>
                </a:gridCol>
                <a:gridCol w="327982">
                  <a:extLst>
                    <a:ext uri="{9D8B030D-6E8A-4147-A177-3AD203B41FA5}">
                      <a16:colId xmlns:a16="http://schemas.microsoft.com/office/drawing/2014/main" xmlns="" val="1249193932"/>
                    </a:ext>
                  </a:extLst>
                </a:gridCol>
                <a:gridCol w="327982">
                  <a:extLst>
                    <a:ext uri="{9D8B030D-6E8A-4147-A177-3AD203B41FA5}">
                      <a16:colId xmlns:a16="http://schemas.microsoft.com/office/drawing/2014/main" xmlns="" val="1099076232"/>
                    </a:ext>
                  </a:extLst>
                </a:gridCol>
                <a:gridCol w="327982">
                  <a:extLst>
                    <a:ext uri="{9D8B030D-6E8A-4147-A177-3AD203B41FA5}">
                      <a16:colId xmlns:a16="http://schemas.microsoft.com/office/drawing/2014/main" xmlns="" val="1961706136"/>
                    </a:ext>
                  </a:extLst>
                </a:gridCol>
                <a:gridCol w="327982">
                  <a:extLst>
                    <a:ext uri="{9D8B030D-6E8A-4147-A177-3AD203B41FA5}">
                      <a16:colId xmlns:a16="http://schemas.microsoft.com/office/drawing/2014/main" xmlns="" val="3615339828"/>
                    </a:ext>
                  </a:extLst>
                </a:gridCol>
                <a:gridCol w="524770">
                  <a:extLst>
                    <a:ext uri="{9D8B030D-6E8A-4147-A177-3AD203B41FA5}">
                      <a16:colId xmlns:a16="http://schemas.microsoft.com/office/drawing/2014/main" xmlns="" val="2703755481"/>
                    </a:ext>
                  </a:extLst>
                </a:gridCol>
                <a:gridCol w="524770">
                  <a:extLst>
                    <a:ext uri="{9D8B030D-6E8A-4147-A177-3AD203B41FA5}">
                      <a16:colId xmlns:a16="http://schemas.microsoft.com/office/drawing/2014/main" xmlns="" val="1274550351"/>
                    </a:ext>
                  </a:extLst>
                </a:gridCol>
              </a:tblGrid>
              <a:tr h="257942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Фамилия имя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</a:t>
                      </a:r>
                      <a:endParaRPr lang="ru-RU" sz="1600" b="1" i="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6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в-та</a:t>
                      </a:r>
                      <a:endParaRPr lang="ru-RU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6"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задания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34844226"/>
                  </a:ext>
                </a:extLst>
              </a:tr>
              <a:tr h="2579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Отметка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10666419"/>
                  </a:ext>
                </a:extLst>
              </a:tr>
              <a:tr h="257942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effectLst/>
                          <a:latin typeface="Arial Cyr" panose="020B0604020202020204" pitchFamily="34" charset="0"/>
                        </a:rPr>
                        <a:t>0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effectLst/>
                          <a:latin typeface="Arial Cyr" panose="020B0604020202020204" pitchFamily="34" charset="0"/>
                        </a:rPr>
                        <a:t>2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0182856"/>
                  </a:ext>
                </a:extLst>
              </a:tr>
              <a:tr h="257942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effectLst/>
                          <a:latin typeface="Arial Cyr" panose="020B0604020202020204" pitchFamily="34" charset="0"/>
                        </a:rPr>
                        <a:t>0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effectLst/>
                          <a:latin typeface="Arial Cyr" panose="020B0604020202020204" pitchFamily="34" charset="0"/>
                        </a:rPr>
                        <a:t>2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70814785"/>
                  </a:ext>
                </a:extLst>
              </a:tr>
              <a:tr h="257942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effectLst/>
                          <a:latin typeface="Arial Cyr" panose="020B0604020202020204" pitchFamily="34" charset="0"/>
                        </a:rPr>
                        <a:t>0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effectLst/>
                          <a:latin typeface="Arial Cyr" panose="020B0604020202020204" pitchFamily="34" charset="0"/>
                        </a:rPr>
                        <a:t>2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44633399"/>
                  </a:ext>
                </a:extLst>
              </a:tr>
              <a:tr h="257942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effectLst/>
                          <a:latin typeface="Arial Cyr" panose="020B0604020202020204" pitchFamily="34" charset="0"/>
                        </a:rPr>
                        <a:t>0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effectLst/>
                          <a:latin typeface="Arial Cyr" panose="020B0604020202020204" pitchFamily="34" charset="0"/>
                        </a:rPr>
                        <a:t>2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66219171"/>
                  </a:ext>
                </a:extLst>
              </a:tr>
              <a:tr h="257942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effectLst/>
                          <a:latin typeface="Arial Cyr" panose="020B0604020202020204" pitchFamily="34" charset="0"/>
                        </a:rPr>
                        <a:t>0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effectLst/>
                          <a:latin typeface="Arial Cyr" panose="020B0604020202020204" pitchFamily="34" charset="0"/>
                        </a:rPr>
                        <a:t>2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30827233"/>
                  </a:ext>
                </a:extLst>
              </a:tr>
              <a:tr h="257942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effectLst/>
                          <a:latin typeface="Arial Cyr" panose="020B0604020202020204" pitchFamily="34" charset="0"/>
                        </a:rPr>
                        <a:t>0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effectLst/>
                          <a:latin typeface="Arial Cyr" panose="020B0604020202020204" pitchFamily="34" charset="0"/>
                        </a:rPr>
                        <a:t>2</a:t>
                      </a:r>
                    </a:p>
                  </a:txBody>
                  <a:tcPr marL="8197" marR="8197" marT="81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913526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0998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4"/>
          <p:cNvSpPr txBox="1">
            <a:spLocks noChangeArrowheads="1"/>
          </p:cNvSpPr>
          <p:nvPr/>
        </p:nvSpPr>
        <p:spPr bwMode="auto">
          <a:xfrm>
            <a:off x="900113" y="333375"/>
            <a:ext cx="734377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проектирования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контрольно-оценочных материалов</a:t>
            </a:r>
          </a:p>
        </p:txBody>
      </p:sp>
      <p:sp>
        <p:nvSpPr>
          <p:cNvPr id="25603" name="Text Box 5"/>
          <p:cNvSpPr txBox="1">
            <a:spLocks noChangeArrowheads="1"/>
          </p:cNvSpPr>
          <p:nvPr/>
        </p:nvSpPr>
        <p:spPr bwMode="auto">
          <a:xfrm>
            <a:off x="611188" y="1556792"/>
            <a:ext cx="7921625" cy="4016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8001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2573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7145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171700" indent="-3429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5pPr>
            <a:lvl6pPr marL="26289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6pPr>
            <a:lvl7pPr marL="30861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7pPr>
            <a:lvl8pPr marL="35433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8pPr>
            <a:lvl9pPr marL="40005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учебников и формирование кодификатора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заданий – обобщенный вариант стандартизированной контрольной работы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заданий и оформление инструкции по оценке заданий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инструктажей, рекомендаций по определению итоговой оценки, электронная форма и ввод данных в электронную форму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endParaRPr lang="ru-RU" altLang="ru-RU" sz="1800" dirty="0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454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тестовым 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заданиям (ТЗ)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96752"/>
            <a:ext cx="8229600" cy="5001419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требованиям ГОС и учебной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программе;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количества тестовых заданий объему разделов и тем учебных дисциплин;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ТЗ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различной формы и категорий трудности;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ориентация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ТЗ на получение однозначного заключения;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ТЗ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 быть представлено в форме краткого суждения, сформулированного четким языком и исключающего неоднозначность заключения тестируемого на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задания;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140661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тестовым 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заданиям (ТЗ)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96752"/>
            <a:ext cx="8229600" cy="5001419"/>
          </a:xfrm>
        </p:spPr>
        <p:txBody>
          <a:bodyPr>
            <a:normAutofit fontScale="55000" lnSpcReduction="20000"/>
          </a:bodyPr>
          <a:lstStyle/>
          <a:p>
            <a:r>
              <a:rPr lang="ru-RU" sz="3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рекомендуемое количество слов в задании не более 15; </a:t>
            </a:r>
          </a:p>
          <a:p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тексте не должно быть преднамеренных подсказок и сленга, а также оценочных суждений автора ТЗ;</a:t>
            </a:r>
          </a:p>
          <a:p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возможности, текст ТЗ не должен содержать сложноподчиненных конструкций;</a:t>
            </a:r>
          </a:p>
          <a:p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специфический </a:t>
            </a:r>
            <a: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 (ключевое слово) выносится в начало ТЗ; </a:t>
            </a:r>
          </a:p>
          <a:p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рекомендуется начинать ТЗ с предлога, союза, частицы; </a:t>
            </a:r>
          </a:p>
          <a:p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желательно </a:t>
            </a:r>
            <a: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различных форм представления ТЗ, в том числе графических (рисунков, схем, таблиц и пр.) и мультимедийных </a:t>
            </a:r>
            <a:b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(для компьютерного тестирования), если это обусловлено содержанием ТЗ; </a:t>
            </a:r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439351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тестовым 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заданиям (ТЗ)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96752"/>
            <a:ext cx="8229600" cy="5001419"/>
          </a:xfrm>
        </p:spPr>
        <p:txBody>
          <a:bodyPr>
            <a:normAutofit lnSpcReduction="10000"/>
          </a:bodyPr>
          <a:lstStyle/>
          <a:p>
            <a:r>
              <a:rPr lang="ru-RU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</a:t>
            </a:r>
            <a:r>
              <a:rPr 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стиля оформления ТЗ, входящих в один тест;</a:t>
            </a:r>
          </a:p>
          <a:p>
            <a:r>
              <a:rPr lang="ru-RU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</a:t>
            </a:r>
            <a:r>
              <a:rPr 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композиции. Композиция включает в себя содержание задания, содержание и число ответов или место для </a:t>
            </a:r>
            <a:r>
              <a:rPr lang="ru-RU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ответов;</a:t>
            </a:r>
          </a:p>
          <a:p>
            <a:r>
              <a:rPr lang="ru-RU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вариантов </a:t>
            </a:r>
            <a:r>
              <a:rPr 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выбора (</a:t>
            </a:r>
            <a:r>
              <a:rPr lang="ru-RU" sz="2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дистракторов</a:t>
            </a:r>
            <a:r>
              <a:rPr lang="ru-RU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рекомендуется </a:t>
            </a:r>
            <a:r>
              <a:rPr 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4 </a:t>
            </a:r>
            <a:r>
              <a:rPr lang="ru-RU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7 ; </a:t>
            </a:r>
            <a:endParaRPr lang="ru-RU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среднее </a:t>
            </a:r>
            <a:r>
              <a:rPr 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 выполнения учащимся простого ТЗ не должно превышать 1,5 мин. Общее время на решение теста в 4 -7 классах - не более 40 </a:t>
            </a:r>
            <a:r>
              <a:rPr lang="ru-RU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мин., </a:t>
            </a:r>
            <a:r>
              <a:rPr 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8 -9(10) классах - не более 60 минут, в 10 – 11(12) классах -  </a:t>
            </a:r>
            <a:r>
              <a:rPr lang="ru-RU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1,5 часов.</a:t>
            </a:r>
          </a:p>
          <a:p>
            <a:endParaRPr lang="ru-RU" sz="4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961361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222" y="360887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ТЗ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0266809"/>
              </p:ext>
            </p:extLst>
          </p:nvPr>
        </p:nvGraphicFramePr>
        <p:xfrm>
          <a:off x="476222" y="1389065"/>
          <a:ext cx="8229600" cy="20006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xmlns="" val="3692218795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xmlns="" val="931880844"/>
                    </a:ext>
                  </a:extLst>
                </a:gridCol>
              </a:tblGrid>
              <a:tr h="500158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Закрытая форма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Открытая форма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56522402"/>
                  </a:ext>
                </a:extLst>
              </a:tr>
              <a:tr h="1500474">
                <a:tc>
                  <a:txBody>
                    <a:bodyPr/>
                    <a:lstStyle/>
                    <a:p>
                      <a:r>
                        <a:rPr lang="ru-RU" sz="2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Задания с выбором одного или нескольких заключений</a:t>
                      </a:r>
                      <a:endParaRPr lang="ru-RU" sz="2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Задания на установление правильной последовательности, на установление соответствия</a:t>
                      </a:r>
                      <a:endParaRPr lang="ru-RU" sz="2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98226806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07221" y="3800997"/>
            <a:ext cx="8435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 формы зависит от  вида проверяемых знаний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91580" y="3526797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50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ТЗ по уровню сложности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836712"/>
            <a:ext cx="8640960" cy="5688632"/>
          </a:xfrm>
        </p:spPr>
        <p:txBody>
          <a:bodyPr>
            <a:noAutofit/>
          </a:bodyPr>
          <a:lstStyle/>
          <a:p>
            <a:pPr marL="0" indent="0" fontAlgn="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Простое</a:t>
            </a:r>
          </a:p>
          <a:p>
            <a:pPr fontAlgn="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ТЗ раскрывает базовое понятие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«опознание» какого-то объекта или 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проверку «знания-знакомства».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аправлено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выбор одного варианта ответа из многих  с помощью знания всего одного концепта.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выявление знания определения односложного базового термина</a:t>
            </a:r>
          </a:p>
          <a:p>
            <a:pPr marL="0" indent="0" fontAlgn="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Средней сложности</a:t>
            </a:r>
          </a:p>
          <a:p>
            <a:pPr fontAlgn="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направлено на применение усвоенных ранее знаний в типовых ситуациях (т.е. в тех ситуациях, с которыми знаком испытуемый) или на проверку «знаний воспроизведения копии»</a:t>
            </a:r>
          </a:p>
          <a:p>
            <a:pPr marL="0" indent="0" fontAlgn="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Сложное</a:t>
            </a:r>
          </a:p>
          <a:p>
            <a:pPr fontAlgn="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ТЗ принадлежит к дополнительному материалу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применение усвоенных знаний и умений 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нестандартных условиях (т.е. в условиях, ранее не знакомых испытуемому) или на проверку «знаний умения и применения», </a:t>
            </a: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437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7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</a:t>
            </a:r>
            <a:r>
              <a:rPr lang="ru-RU" altLang="ru-RU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</a:t>
            </a:r>
            <a:r>
              <a:rPr lang="ru-RU" altLang="ru-RU" sz="27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№ 273  «</a:t>
            </a:r>
            <a:r>
              <a:rPr lang="ru-RU" altLang="ru-RU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образовании в РФ</a:t>
            </a:r>
            <a:r>
              <a:rPr lang="ru-RU" altLang="ru-RU" sz="27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altLang="ru-RU" sz="27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29 декабря 2012 года</a:t>
            </a:r>
            <a:r>
              <a:rPr lang="ru-RU" altLang="ru-RU" sz="27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1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1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8890" y="1605848"/>
            <a:ext cx="8229600" cy="5217443"/>
          </a:xfrm>
        </p:spPr>
        <p:txBody>
          <a:bodyPr/>
          <a:lstStyle/>
          <a:p>
            <a:pPr algn="just">
              <a:spcBef>
                <a:spcPct val="50000"/>
              </a:spcBef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2.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понятия, используемые в настоящем Федеральном законе</a:t>
            </a:r>
          </a:p>
          <a:p>
            <a:pPr algn="just">
              <a:spcBef>
                <a:spcPct val="50000"/>
              </a:spcBef>
              <a:buNone/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29) </a:t>
            </a: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образования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комплексная характеристика образовательной деятельности и подготовки обучающегося, выражающая степень их соответствия федеральным государственным образовательным стандартам, образовательным стандартам, федеральным государственным требованиям и (или) потребностям физического или юридического лица, в интересах которого осуществляется образовательная деятельность, в том числе </a:t>
            </a:r>
            <a:r>
              <a:rPr lang="ru-RU" alt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степень достижения планируемых результатов образовательной программы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ct val="50000"/>
              </a:spcBef>
              <a:buNone/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6583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92696"/>
            <a:ext cx="8640960" cy="543346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Стандартизированные контрольно-оценочные средства должны соответствовать ФГОС, ООП, учебному плану, рабочей программе.</a:t>
            </a:r>
          </a:p>
          <a:p>
            <a:pPr marL="0" indent="0">
              <a:buNone/>
            </a:pPr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Разрыв между результатами контрольных работ и текущим оцениванием позволит увидеть объективность выставления оценок и результативность работы учителя.</a:t>
            </a:r>
          </a:p>
          <a:p>
            <a:pPr marL="0" indent="0">
              <a:buNone/>
            </a:pPr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планомерной работы задолго до ГИА можно не только выявить проблемы обучающегося, но и скорректировать индивидуальную траекторию для достижения успешных результатов учебной деятельности.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690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ChangeArrowheads="1"/>
          </p:cNvSpPr>
          <p:nvPr/>
        </p:nvSpPr>
        <p:spPr bwMode="auto">
          <a:xfrm>
            <a:off x="323528" y="404664"/>
            <a:ext cx="8568951" cy="617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</a:t>
            </a: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28. Компетенция, права, обязанности и ответственность образовательной </a:t>
            </a:r>
            <a:r>
              <a:rPr lang="ru-RU" alt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  <a:endParaRPr lang="ru-RU" alt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alt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 компетенции образовательной организации в установленной сфере деятельности относятся</a:t>
            </a:r>
            <a:r>
              <a:rPr lang="ru-RU" alt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altLang="ru-RU" sz="2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40000"/>
              </a:spcBef>
              <a:buClrTx/>
              <a:buSzTx/>
              <a:buFontTx/>
              <a:buNone/>
            </a:pPr>
            <a:r>
              <a:rPr lang="ru-RU" alt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разработка и утверждение образовательных программ образовательной организации;</a:t>
            </a:r>
          </a:p>
          <a:p>
            <a:pPr algn="just" eaLnBrk="1" hangingPunct="1">
              <a:spcBef>
                <a:spcPct val="40000"/>
              </a:spcBef>
              <a:buClrTx/>
              <a:buSzTx/>
              <a:buFontTx/>
              <a:buNone/>
            </a:pPr>
            <a:r>
              <a:rPr lang="ru-RU" alt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10) осуществление текущего контроля успеваемости и промежуточной аттестации обучающихся, установление их форм, периодичности и порядка проведения;</a:t>
            </a:r>
          </a:p>
          <a:p>
            <a:pPr algn="just" eaLnBrk="1" hangingPunct="1">
              <a:spcBef>
                <a:spcPct val="40000"/>
              </a:spcBef>
              <a:buClrTx/>
              <a:buSzTx/>
              <a:buFontTx/>
              <a:buNone/>
            </a:pPr>
            <a:r>
              <a:rPr lang="ru-RU" alt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11) индивидуальный учет результатов освоения обучающимися образовательных программ, а также хранение в архивах информации об этих результатах на бумажных и (или) электронных носителях;</a:t>
            </a:r>
          </a:p>
          <a:p>
            <a:pPr algn="just" eaLnBrk="1" hangingPunct="1">
              <a:spcBef>
                <a:spcPct val="40000"/>
              </a:spcBef>
              <a:buClrTx/>
              <a:buSzTx/>
              <a:buFontTx/>
              <a:buNone/>
            </a:pPr>
            <a:r>
              <a:rPr lang="ru-RU" alt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13) проведение </a:t>
            </a:r>
            <a:r>
              <a:rPr lang="ru-RU" altLang="ru-RU" sz="2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самообследования</a:t>
            </a:r>
            <a:r>
              <a:rPr lang="ru-RU" alt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обеспечение функционирования внутренней системы оценки качества образования</a:t>
            </a: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84975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5"/>
          <p:cNvSpPr txBox="1">
            <a:spLocks noChangeArrowheads="1"/>
          </p:cNvSpPr>
          <p:nvPr/>
        </p:nvSpPr>
        <p:spPr bwMode="auto">
          <a:xfrm>
            <a:off x="468313" y="188913"/>
            <a:ext cx="8135937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zh-C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Назначением</a:t>
            </a:r>
            <a:r>
              <a:rPr lang="ru-RU" altLang="zh-CN" sz="2000" b="1" dirty="0">
                <a:solidFill>
                  <a:srgbClr val="0031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комплекта контрольно-оценочных материалов является проведение </a:t>
            </a:r>
            <a:r>
              <a:rPr lang="ru-RU" altLang="zh-C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промежуточной аттестации </a:t>
            </a:r>
            <a:r>
              <a:rPr lang="ru-RU" altLang="zh-CN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учащихся, </a:t>
            </a: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установление её формы, периодичности и порядка проведения.</a:t>
            </a:r>
          </a:p>
        </p:txBody>
      </p:sp>
      <p:grpSp>
        <p:nvGrpSpPr>
          <p:cNvPr id="166922" name="Group 10"/>
          <p:cNvGrpSpPr>
            <a:grpSpLocks/>
          </p:cNvGrpSpPr>
          <p:nvPr/>
        </p:nvGrpSpPr>
        <p:grpSpPr bwMode="auto">
          <a:xfrm>
            <a:off x="647700" y="1412082"/>
            <a:ext cx="7991475" cy="2089150"/>
            <a:chOff x="476" y="1207"/>
            <a:chExt cx="5034" cy="1316"/>
          </a:xfrm>
        </p:grpSpPr>
        <p:sp>
          <p:nvSpPr>
            <p:cNvPr id="16392" name="Rectangle 6"/>
            <p:cNvSpPr>
              <a:spLocks noChangeArrowheads="1"/>
            </p:cNvSpPr>
            <p:nvPr/>
          </p:nvSpPr>
          <p:spPr bwMode="auto">
            <a:xfrm>
              <a:off x="839" y="1207"/>
              <a:ext cx="4264" cy="27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itchFamily="18" charset="2"/>
                <a:buChar char=""/>
                <a:defRPr sz="3200">
                  <a:solidFill>
                    <a:schemeClr val="tx2"/>
                  </a:solidFill>
                  <a:latin typeface="Franklin Gothic Book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itchFamily="18" charset="2"/>
                <a:buChar char=""/>
                <a:defRPr sz="2800">
                  <a:solidFill>
                    <a:schemeClr val="tx2"/>
                  </a:solidFill>
                  <a:latin typeface="Franklin Gothic Book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itchFamily="18" charset="2"/>
                <a:buChar char=""/>
                <a:defRPr sz="2400">
                  <a:solidFill>
                    <a:schemeClr val="tx2"/>
                  </a:solidFill>
                  <a:latin typeface="Franklin Gothic Book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itchFamily="18" charset="2"/>
                <a:buChar char=""/>
                <a:defRPr sz="2000">
                  <a:solidFill>
                    <a:schemeClr val="tx2"/>
                  </a:solidFill>
                  <a:latin typeface="Franklin Gothic Book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 pitchFamily="18" charset="2"/>
                <a:buChar char=""/>
                <a:defRPr>
                  <a:solidFill>
                    <a:schemeClr val="tx2"/>
                  </a:solidFill>
                  <a:latin typeface="Franklin Gothic Book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itchFamily="18" charset="2"/>
                <a:buChar char=""/>
                <a:defRPr>
                  <a:solidFill>
                    <a:schemeClr val="tx2"/>
                  </a:solidFill>
                  <a:latin typeface="Franklin Gothic Book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itchFamily="18" charset="2"/>
                <a:buChar char=""/>
                <a:defRPr>
                  <a:solidFill>
                    <a:schemeClr val="tx2"/>
                  </a:solidFill>
                  <a:latin typeface="Franklin Gothic Book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itchFamily="18" charset="2"/>
                <a:buChar char=""/>
                <a:defRPr>
                  <a:solidFill>
                    <a:schemeClr val="tx2"/>
                  </a:solidFill>
                  <a:latin typeface="Franklin Gothic Book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itchFamily="18" charset="2"/>
                <a:buChar char=""/>
                <a:defRPr>
                  <a:solidFill>
                    <a:schemeClr val="tx2"/>
                  </a:solidFill>
                  <a:latin typeface="Franklin Gothic Book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Разработка контрольно-оценочных материалов</a:t>
              </a:r>
            </a:p>
          </p:txBody>
        </p:sp>
        <p:sp>
          <p:nvSpPr>
            <p:cNvPr id="16393" name="AutoShape 8"/>
            <p:cNvSpPr>
              <a:spLocks noChangeArrowheads="1"/>
            </p:cNvSpPr>
            <p:nvPr/>
          </p:nvSpPr>
          <p:spPr bwMode="auto">
            <a:xfrm>
              <a:off x="1701" y="1480"/>
              <a:ext cx="2540" cy="272"/>
            </a:xfrm>
            <a:prstGeom prst="downArrowCallout">
              <a:avLst>
                <a:gd name="adj1" fmla="val 233456"/>
                <a:gd name="adj2" fmla="val 233456"/>
                <a:gd name="adj3" fmla="val 16667"/>
                <a:gd name="adj4" fmla="val 6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itchFamily="18" charset="2"/>
                <a:buChar char=""/>
                <a:defRPr sz="3200">
                  <a:solidFill>
                    <a:schemeClr val="tx2"/>
                  </a:solidFill>
                  <a:latin typeface="Franklin Gothic Book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itchFamily="18" charset="2"/>
                <a:buChar char=""/>
                <a:defRPr sz="2800">
                  <a:solidFill>
                    <a:schemeClr val="tx2"/>
                  </a:solidFill>
                  <a:latin typeface="Franklin Gothic Book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itchFamily="18" charset="2"/>
                <a:buChar char=""/>
                <a:defRPr sz="2400">
                  <a:solidFill>
                    <a:schemeClr val="tx2"/>
                  </a:solidFill>
                  <a:latin typeface="Franklin Gothic Book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itchFamily="18" charset="2"/>
                <a:buChar char=""/>
                <a:defRPr sz="2000">
                  <a:solidFill>
                    <a:schemeClr val="tx2"/>
                  </a:solidFill>
                  <a:latin typeface="Franklin Gothic Book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 pitchFamily="18" charset="2"/>
                <a:buChar char=""/>
                <a:defRPr>
                  <a:solidFill>
                    <a:schemeClr val="tx2"/>
                  </a:solidFill>
                  <a:latin typeface="Franklin Gothic Book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itchFamily="18" charset="2"/>
                <a:buChar char=""/>
                <a:defRPr>
                  <a:solidFill>
                    <a:schemeClr val="tx2"/>
                  </a:solidFill>
                  <a:latin typeface="Franklin Gothic Book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itchFamily="18" charset="2"/>
                <a:buChar char=""/>
                <a:defRPr>
                  <a:solidFill>
                    <a:schemeClr val="tx2"/>
                  </a:solidFill>
                  <a:latin typeface="Franklin Gothic Book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itchFamily="18" charset="2"/>
                <a:buChar char=""/>
                <a:defRPr>
                  <a:solidFill>
                    <a:schemeClr val="tx2"/>
                  </a:solidFill>
                  <a:latin typeface="Franklin Gothic Book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itchFamily="18" charset="2"/>
                <a:buChar char=""/>
                <a:defRPr>
                  <a:solidFill>
                    <a:schemeClr val="tx2"/>
                  </a:solidFill>
                  <a:latin typeface="Franklin Gothic Book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обеспечит</a:t>
              </a:r>
            </a:p>
          </p:txBody>
        </p:sp>
        <p:sp>
          <p:nvSpPr>
            <p:cNvPr id="16394" name="Rectangle 9"/>
            <p:cNvSpPr>
              <a:spLocks noChangeArrowheads="1"/>
            </p:cNvSpPr>
            <p:nvPr/>
          </p:nvSpPr>
          <p:spPr bwMode="auto">
            <a:xfrm>
              <a:off x="476" y="1752"/>
              <a:ext cx="5034" cy="77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itchFamily="18" charset="2"/>
                <a:buChar char=""/>
                <a:defRPr sz="3200">
                  <a:solidFill>
                    <a:schemeClr val="tx2"/>
                  </a:solidFill>
                  <a:latin typeface="Franklin Gothic Book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itchFamily="18" charset="2"/>
                <a:buChar char=""/>
                <a:defRPr sz="2800">
                  <a:solidFill>
                    <a:schemeClr val="tx2"/>
                  </a:solidFill>
                  <a:latin typeface="Franklin Gothic Book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itchFamily="18" charset="2"/>
                <a:buChar char=""/>
                <a:defRPr sz="2400">
                  <a:solidFill>
                    <a:schemeClr val="tx2"/>
                  </a:solidFill>
                  <a:latin typeface="Franklin Gothic Book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itchFamily="18" charset="2"/>
                <a:buChar char=""/>
                <a:defRPr sz="2000">
                  <a:solidFill>
                    <a:schemeClr val="tx2"/>
                  </a:solidFill>
                  <a:latin typeface="Franklin Gothic Book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 pitchFamily="18" charset="2"/>
                <a:buChar char=""/>
                <a:defRPr>
                  <a:solidFill>
                    <a:schemeClr val="tx2"/>
                  </a:solidFill>
                  <a:latin typeface="Franklin Gothic Book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itchFamily="18" charset="2"/>
                <a:buChar char=""/>
                <a:defRPr>
                  <a:solidFill>
                    <a:schemeClr val="tx2"/>
                  </a:solidFill>
                  <a:latin typeface="Franklin Gothic Book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itchFamily="18" charset="2"/>
                <a:buChar char=""/>
                <a:defRPr>
                  <a:solidFill>
                    <a:schemeClr val="tx2"/>
                  </a:solidFill>
                  <a:latin typeface="Franklin Gothic Book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itchFamily="18" charset="2"/>
                <a:buChar char=""/>
                <a:defRPr>
                  <a:solidFill>
                    <a:schemeClr val="tx2"/>
                  </a:solidFill>
                  <a:latin typeface="Franklin Gothic Book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itchFamily="18" charset="2"/>
                <a:buChar char=""/>
                <a:defRPr>
                  <a:solidFill>
                    <a:schemeClr val="tx2"/>
                  </a:solidFill>
                  <a:latin typeface="Franklin Gothic Book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индивидуальный учет результатов освоения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обучающимися образовательных программ,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 также хранение в архивах информации об этих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результатах на бумажных и (или) электронных носителях</a:t>
              </a:r>
            </a:p>
          </p:txBody>
        </p:sp>
      </p:grpSp>
      <p:grpSp>
        <p:nvGrpSpPr>
          <p:cNvPr id="166927" name="Group 15"/>
          <p:cNvGrpSpPr>
            <a:grpSpLocks/>
          </p:cNvGrpSpPr>
          <p:nvPr/>
        </p:nvGrpSpPr>
        <p:grpSpPr bwMode="auto">
          <a:xfrm>
            <a:off x="1223963" y="3789040"/>
            <a:ext cx="6769100" cy="2019300"/>
            <a:chOff x="839" y="2840"/>
            <a:chExt cx="4264" cy="1272"/>
          </a:xfrm>
        </p:grpSpPr>
        <p:sp>
          <p:nvSpPr>
            <p:cNvPr id="16389" name="Rectangle 12"/>
            <p:cNvSpPr>
              <a:spLocks noChangeArrowheads="1"/>
            </p:cNvSpPr>
            <p:nvPr/>
          </p:nvSpPr>
          <p:spPr bwMode="auto">
            <a:xfrm>
              <a:off x="839" y="2840"/>
              <a:ext cx="4264" cy="409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itchFamily="18" charset="2"/>
                <a:buChar char=""/>
                <a:defRPr sz="3200">
                  <a:solidFill>
                    <a:schemeClr val="tx2"/>
                  </a:solidFill>
                  <a:latin typeface="Franklin Gothic Book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itchFamily="18" charset="2"/>
                <a:buChar char=""/>
                <a:defRPr sz="2800">
                  <a:solidFill>
                    <a:schemeClr val="tx2"/>
                  </a:solidFill>
                  <a:latin typeface="Franklin Gothic Book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itchFamily="18" charset="2"/>
                <a:buChar char=""/>
                <a:defRPr sz="2400">
                  <a:solidFill>
                    <a:schemeClr val="tx2"/>
                  </a:solidFill>
                  <a:latin typeface="Franklin Gothic Book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itchFamily="18" charset="2"/>
                <a:buChar char=""/>
                <a:defRPr sz="2000">
                  <a:solidFill>
                    <a:schemeClr val="tx2"/>
                  </a:solidFill>
                  <a:latin typeface="Franklin Gothic Book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 pitchFamily="18" charset="2"/>
                <a:buChar char=""/>
                <a:defRPr>
                  <a:solidFill>
                    <a:schemeClr val="tx2"/>
                  </a:solidFill>
                  <a:latin typeface="Franklin Gothic Book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itchFamily="18" charset="2"/>
                <a:buChar char=""/>
                <a:defRPr>
                  <a:solidFill>
                    <a:schemeClr val="tx2"/>
                  </a:solidFill>
                  <a:latin typeface="Franklin Gothic Book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itchFamily="18" charset="2"/>
                <a:buChar char=""/>
                <a:defRPr>
                  <a:solidFill>
                    <a:schemeClr val="tx2"/>
                  </a:solidFill>
                  <a:latin typeface="Franklin Gothic Book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itchFamily="18" charset="2"/>
                <a:buChar char=""/>
                <a:defRPr>
                  <a:solidFill>
                    <a:schemeClr val="tx2"/>
                  </a:solidFill>
                  <a:latin typeface="Franklin Gothic Book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itchFamily="18" charset="2"/>
                <a:buChar char=""/>
                <a:defRPr>
                  <a:solidFill>
                    <a:schemeClr val="tx2"/>
                  </a:solidFill>
                  <a:latin typeface="Franklin Gothic Book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Разработка методических рекомендаций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 использованию результатов</a:t>
              </a:r>
            </a:p>
          </p:txBody>
        </p:sp>
        <p:sp>
          <p:nvSpPr>
            <p:cNvPr id="16390" name="AutoShape 13"/>
            <p:cNvSpPr>
              <a:spLocks noChangeArrowheads="1"/>
            </p:cNvSpPr>
            <p:nvPr/>
          </p:nvSpPr>
          <p:spPr bwMode="auto">
            <a:xfrm>
              <a:off x="1655" y="3249"/>
              <a:ext cx="2540" cy="272"/>
            </a:xfrm>
            <a:prstGeom prst="downArrowCallout">
              <a:avLst>
                <a:gd name="adj1" fmla="val 233456"/>
                <a:gd name="adj2" fmla="val 233456"/>
                <a:gd name="adj3" fmla="val 16667"/>
                <a:gd name="adj4" fmla="val 6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itchFamily="18" charset="2"/>
                <a:buChar char=""/>
                <a:defRPr sz="3200">
                  <a:solidFill>
                    <a:schemeClr val="tx2"/>
                  </a:solidFill>
                  <a:latin typeface="Franklin Gothic Book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itchFamily="18" charset="2"/>
                <a:buChar char=""/>
                <a:defRPr sz="2800">
                  <a:solidFill>
                    <a:schemeClr val="tx2"/>
                  </a:solidFill>
                  <a:latin typeface="Franklin Gothic Book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itchFamily="18" charset="2"/>
                <a:buChar char=""/>
                <a:defRPr sz="2400">
                  <a:solidFill>
                    <a:schemeClr val="tx2"/>
                  </a:solidFill>
                  <a:latin typeface="Franklin Gothic Book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itchFamily="18" charset="2"/>
                <a:buChar char=""/>
                <a:defRPr sz="2000">
                  <a:solidFill>
                    <a:schemeClr val="tx2"/>
                  </a:solidFill>
                  <a:latin typeface="Franklin Gothic Book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 pitchFamily="18" charset="2"/>
                <a:buChar char=""/>
                <a:defRPr>
                  <a:solidFill>
                    <a:schemeClr val="tx2"/>
                  </a:solidFill>
                  <a:latin typeface="Franklin Gothic Book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itchFamily="18" charset="2"/>
                <a:buChar char=""/>
                <a:defRPr>
                  <a:solidFill>
                    <a:schemeClr val="tx2"/>
                  </a:solidFill>
                  <a:latin typeface="Franklin Gothic Book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itchFamily="18" charset="2"/>
                <a:buChar char=""/>
                <a:defRPr>
                  <a:solidFill>
                    <a:schemeClr val="tx2"/>
                  </a:solidFill>
                  <a:latin typeface="Franklin Gothic Book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itchFamily="18" charset="2"/>
                <a:buChar char=""/>
                <a:defRPr>
                  <a:solidFill>
                    <a:schemeClr val="tx2"/>
                  </a:solidFill>
                  <a:latin typeface="Franklin Gothic Book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itchFamily="18" charset="2"/>
                <a:buChar char=""/>
                <a:defRPr>
                  <a:solidFill>
                    <a:schemeClr val="tx2"/>
                  </a:solidFill>
                  <a:latin typeface="Franklin Gothic Book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обеспечит</a:t>
              </a:r>
            </a:p>
          </p:txBody>
        </p:sp>
        <p:sp>
          <p:nvSpPr>
            <p:cNvPr id="16391" name="Rectangle 14"/>
            <p:cNvSpPr>
              <a:spLocks noChangeArrowheads="1"/>
            </p:cNvSpPr>
            <p:nvPr/>
          </p:nvSpPr>
          <p:spPr bwMode="auto">
            <a:xfrm>
              <a:off x="1111" y="3521"/>
              <a:ext cx="3538" cy="59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itchFamily="18" charset="2"/>
                <a:buChar char=""/>
                <a:defRPr sz="3200">
                  <a:solidFill>
                    <a:schemeClr val="tx2"/>
                  </a:solidFill>
                  <a:latin typeface="Franklin Gothic Book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itchFamily="18" charset="2"/>
                <a:buChar char=""/>
                <a:defRPr sz="2800">
                  <a:solidFill>
                    <a:schemeClr val="tx2"/>
                  </a:solidFill>
                  <a:latin typeface="Franklin Gothic Book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itchFamily="18" charset="2"/>
                <a:buChar char=""/>
                <a:defRPr sz="2400">
                  <a:solidFill>
                    <a:schemeClr val="tx2"/>
                  </a:solidFill>
                  <a:latin typeface="Franklin Gothic Book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itchFamily="18" charset="2"/>
                <a:buChar char=""/>
                <a:defRPr sz="2000">
                  <a:solidFill>
                    <a:schemeClr val="tx2"/>
                  </a:solidFill>
                  <a:latin typeface="Franklin Gothic Book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 pitchFamily="18" charset="2"/>
                <a:buChar char=""/>
                <a:defRPr>
                  <a:solidFill>
                    <a:schemeClr val="tx2"/>
                  </a:solidFill>
                  <a:latin typeface="Franklin Gothic Book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itchFamily="18" charset="2"/>
                <a:buChar char=""/>
                <a:defRPr>
                  <a:solidFill>
                    <a:schemeClr val="tx2"/>
                  </a:solidFill>
                  <a:latin typeface="Franklin Gothic Book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itchFamily="18" charset="2"/>
                <a:buChar char=""/>
                <a:defRPr>
                  <a:solidFill>
                    <a:schemeClr val="tx2"/>
                  </a:solidFill>
                  <a:latin typeface="Franklin Gothic Book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itchFamily="18" charset="2"/>
                <a:buChar char=""/>
                <a:defRPr>
                  <a:solidFill>
                    <a:schemeClr val="tx2"/>
                  </a:solidFill>
                  <a:latin typeface="Franklin Gothic Book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itchFamily="18" charset="2"/>
                <a:buChar char=""/>
                <a:defRPr>
                  <a:solidFill>
                    <a:schemeClr val="tx2"/>
                  </a:solidFill>
                  <a:latin typeface="Franklin Gothic Book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функционирование внутренней системы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оценки качества образования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014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6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6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altLang="ru-RU" sz="34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alt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проведения стандартизированных контрольных работ – </a:t>
            </a:r>
            <a:r>
              <a:rPr lang="ru-RU" altLang="ru-RU" sz="3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уровня (степени) достижения планируемых результатов освоения основной образовательной </a:t>
            </a:r>
            <a:r>
              <a:rPr lang="ru-RU" altLang="ru-RU" sz="3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</a:p>
          <a:p>
            <a:pPr marL="0" indent="0" algn="just">
              <a:buNone/>
            </a:pPr>
            <a:endParaRPr lang="ru-RU" alt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zh-CN" sz="3100" b="1" dirty="0">
                <a:solidFill>
                  <a:srgbClr val="21218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</a:t>
            </a:r>
            <a:r>
              <a:rPr lang="ru-RU" altLang="zh-CN" sz="3100" b="1" dirty="0" smtClean="0">
                <a:solidFill>
                  <a:srgbClr val="21218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КИМ</a:t>
            </a:r>
            <a:r>
              <a:rPr lang="ru-RU" altLang="zh-CN" sz="3100" b="1" dirty="0">
                <a:solidFill>
                  <a:srgbClr val="21218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100" b="1" dirty="0" smtClean="0">
                <a:solidFill>
                  <a:srgbClr val="21218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</a:t>
            </a:r>
            <a:r>
              <a:rPr lang="ru-RU" altLang="zh-CN" sz="3100" b="1" dirty="0">
                <a:solidFill>
                  <a:srgbClr val="21218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</a:t>
            </a:r>
            <a:r>
              <a:rPr lang="ru-RU" altLang="zh-CN" sz="3100" b="1" dirty="0" smtClean="0">
                <a:solidFill>
                  <a:srgbClr val="21218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следующих</a:t>
            </a:r>
          </a:p>
          <a:p>
            <a:pPr marL="0" indent="0">
              <a:buNone/>
            </a:pPr>
            <a:r>
              <a:rPr lang="ru-RU" altLang="zh-CN" sz="3100" b="1" dirty="0" smtClean="0">
                <a:solidFill>
                  <a:srgbClr val="21218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нормативных </a:t>
            </a:r>
            <a:r>
              <a:rPr lang="ru-RU" altLang="zh-CN" sz="3100" b="1" dirty="0">
                <a:solidFill>
                  <a:srgbClr val="21218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 и методических материалов</a:t>
            </a:r>
            <a:r>
              <a:rPr lang="ru-RU" altLang="zh-CN" sz="3100" b="1" dirty="0" smtClean="0">
                <a:solidFill>
                  <a:srgbClr val="21218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endParaRPr lang="ru-RU" altLang="ru-RU" sz="3100" b="1" dirty="0">
              <a:solidFill>
                <a:srgbClr val="21218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None/>
            </a:pPr>
            <a:r>
              <a:rPr lang="ru-RU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 Федеральный закон от 29.12.2012 г. № 273-ФЗ «Об </a:t>
            </a:r>
            <a:r>
              <a:rPr lang="ru-RU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образовании</a:t>
            </a:r>
          </a:p>
          <a:p>
            <a:pPr>
              <a:spcBef>
                <a:spcPct val="0"/>
              </a:spcBef>
              <a:buNone/>
            </a:pPr>
            <a:r>
              <a:rPr lang="ru-RU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Российской Федерации»</a:t>
            </a:r>
          </a:p>
          <a:p>
            <a:pPr>
              <a:spcBef>
                <a:spcPct val="0"/>
              </a:spcBef>
              <a:buNone/>
            </a:pPr>
            <a:r>
              <a:rPr lang="ru-RU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 Федеральный государственный образовательный стандарт </a:t>
            </a:r>
            <a:r>
              <a:rPr lang="ru-RU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zh-C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None/>
            </a:pPr>
            <a:r>
              <a:rPr lang="ru-RU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 Примерная основная образовательная </a:t>
            </a:r>
            <a:r>
              <a:rPr lang="ru-RU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</a:p>
          <a:p>
            <a:pPr>
              <a:spcBef>
                <a:spcPct val="0"/>
              </a:spcBef>
              <a:buNone/>
            </a:pPr>
            <a:r>
              <a:rPr lang="ru-RU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образовательного </a:t>
            </a:r>
            <a:r>
              <a:rPr lang="ru-RU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учреждения. </a:t>
            </a:r>
            <a:r>
              <a:rPr lang="ru-RU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zh-C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None/>
            </a:pPr>
            <a:r>
              <a:rPr lang="ru-RU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 Примерные программы по учебным </a:t>
            </a:r>
            <a:r>
              <a:rPr lang="ru-RU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предметам</a:t>
            </a:r>
          </a:p>
          <a:p>
            <a:pPr>
              <a:spcBef>
                <a:spcPct val="0"/>
              </a:spcBef>
              <a:buNone/>
            </a:pPr>
            <a:endParaRPr lang="ru-RU" alt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2800" b="1" dirty="0">
                <a:solidFill>
                  <a:srgbClr val="21218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материалы</a:t>
            </a:r>
          </a:p>
          <a:p>
            <a:pPr marL="514350" indent="-514350">
              <a:spcBef>
                <a:spcPct val="0"/>
              </a:spcBef>
              <a:buAutoNum type="arabicPeriod"/>
            </a:pP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достижений планируемых результатов в </a:t>
            </a: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начальной</a:t>
            </a:r>
          </a:p>
          <a:p>
            <a:pPr marL="0" indent="0">
              <a:spcBef>
                <a:spcPct val="0"/>
              </a:spcBef>
              <a:buNone/>
            </a:pP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школе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Система заданий (в 3-х частях) / под ред. Г. С. Ковалевой, О. Б. Логиновой</a:t>
            </a:r>
          </a:p>
          <a:p>
            <a:pPr>
              <a:spcBef>
                <a:spcPct val="0"/>
              </a:spcBef>
              <a:buNone/>
            </a:pP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7744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КИМ  (КОМ, СКР) 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измерительное 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средство, 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представляющее собой стандартизированную систему заданий стандартной формы, позволяющее надежно и объективно оценить уровень достижений испытуемых и выразить результат в числовом эквиваленте. 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708920"/>
            <a:ext cx="8229600" cy="3417243"/>
          </a:xfrm>
        </p:spPr>
        <p:txBody>
          <a:bodyPr/>
          <a:lstStyle/>
          <a:p>
            <a:pPr marL="0" indent="0"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Структура КИМ: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Кодификатор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Спецификация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варианта контрольно-оценочных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материалов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орма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обработки результатов</a:t>
            </a:r>
          </a:p>
          <a:p>
            <a:pPr marL="0" indent="0">
              <a:buNone/>
            </a:pP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7727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Кодификатор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328592"/>
          </a:xfrm>
        </p:spPr>
        <p:txBody>
          <a:bodyPr>
            <a:normAutofit fontScale="77500" lnSpcReduction="20000"/>
          </a:bodyPr>
          <a:lstStyle/>
          <a:p>
            <a:pPr marL="0" lvl="0" indent="0" fontAlgn="base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одержит 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элементов содержания учебного</a:t>
            </a:r>
          </a:p>
          <a:p>
            <a:pPr marL="0" indent="0" fontAlgn="base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предмета, проверяемых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данной контрольной работой </a:t>
            </a:r>
          </a:p>
          <a:p>
            <a:pPr marL="0" indent="0" fontAlgn="base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может являться составной частью содержания.  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работу включаются контролируемые элементы содержания </a:t>
            </a:r>
            <a:r>
              <a:rPr lang="ru-RU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 соответствии с федеральными государственными образовательными стандартами (далее – ФГОС) общего образования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обязательным минимумом содержания основных образовательных программ, отбирая для соответствующего класса</a:t>
            </a:r>
          </a:p>
          <a:p>
            <a:pPr fontAlgn="base"/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Контролируемые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элементы содержания учитель определяет из кодификаторов Федерального института педагогических измерений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(ФИПИ) по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предметам, по которым школьники проходят государственную итоговую аттестацию.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960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/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699540"/>
              </p:ext>
            </p:extLst>
          </p:nvPr>
        </p:nvGraphicFramePr>
        <p:xfrm>
          <a:off x="457200" y="620683"/>
          <a:ext cx="8229601" cy="6250663"/>
        </p:xfrm>
        <a:graphic>
          <a:graphicData uri="http://schemas.openxmlformats.org/drawingml/2006/table">
            <a:tbl>
              <a:tblPr firstRow="1" firstCol="1" bandRow="1"/>
              <a:tblGrid>
                <a:gridCol w="876925">
                  <a:extLst>
                    <a:ext uri="{9D8B030D-6E8A-4147-A177-3AD203B41FA5}">
                      <a16:colId xmlns:a16="http://schemas.microsoft.com/office/drawing/2014/main" xmlns="" val="3327039835"/>
                    </a:ext>
                  </a:extLst>
                </a:gridCol>
                <a:gridCol w="1293659">
                  <a:extLst>
                    <a:ext uri="{9D8B030D-6E8A-4147-A177-3AD203B41FA5}">
                      <a16:colId xmlns:a16="http://schemas.microsoft.com/office/drawing/2014/main" xmlns="" val="1347220851"/>
                    </a:ext>
                  </a:extLst>
                </a:gridCol>
                <a:gridCol w="6059017">
                  <a:extLst>
                    <a:ext uri="{9D8B030D-6E8A-4147-A177-3AD203B41FA5}">
                      <a16:colId xmlns:a16="http://schemas.microsoft.com/office/drawing/2014/main" xmlns="" val="1817357905"/>
                    </a:ext>
                  </a:extLst>
                </a:gridCol>
              </a:tblGrid>
              <a:tr h="12685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содержатель-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ного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блока</a:t>
                      </a:r>
                    </a:p>
                  </a:txBody>
                  <a:tcPr marL="57819" marR="57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контроли-</a:t>
                      </a:r>
                      <a:r>
                        <a:rPr lang="ru-RU" sz="1600" b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руемого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элемента</a:t>
                      </a:r>
                    </a:p>
                  </a:txBody>
                  <a:tcPr marL="57819" marR="57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Элементы содержания, проверяемые 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заданиями</a:t>
                      </a: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экзаменационной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(контрольной) работы</a:t>
                      </a:r>
                    </a:p>
                  </a:txBody>
                  <a:tcPr marL="57819" marR="57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52291277"/>
                  </a:ext>
                </a:extLst>
              </a:tr>
              <a:tr h="331326">
                <a:tc rowSpan="9">
                  <a:txBody>
                    <a:bodyPr/>
                    <a:lstStyle/>
                    <a:p>
                      <a:pPr algn="ctr" fontAlgn="base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19" marR="57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Вещество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19" marR="57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47013006"/>
                  </a:ext>
                </a:extLst>
              </a:tr>
              <a:tr h="5074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19" marR="57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Строение атома. Строение электронных 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оболочек</a:t>
                      </a: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атомов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первых 20 элементов 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Периодической</a:t>
                      </a: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системы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Д.И. Менделеева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19" marR="57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30877203"/>
                  </a:ext>
                </a:extLst>
              </a:tr>
              <a:tr h="5074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1.2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19" marR="57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Периодический закон и Периодическая 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система</a:t>
                      </a: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химических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элементов Д.И. Менделеева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19" marR="57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956864"/>
                  </a:ext>
                </a:extLst>
              </a:tr>
              <a:tr h="5074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1.2.1.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19" marR="57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Группы и периоды Периодической 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системы.</a:t>
                      </a: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Физический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смысл порядкового номера 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химического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элемента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19" marR="57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99376477"/>
                  </a:ext>
                </a:extLst>
              </a:tr>
              <a:tr h="7611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1.2.2.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19" marR="57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Закономерности изменения свойств элементов и 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их</a:t>
                      </a: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соединений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в связи с положением в 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Периодической</a:t>
                      </a: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системе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химических элементов Д.И. Менделеева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19" marR="57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52628114"/>
                  </a:ext>
                </a:extLst>
              </a:tr>
              <a:tr h="5074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1.3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19" marR="57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Строение веществ. Химическая связь: 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ковалентная</a:t>
                      </a: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(полярная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и неполярная), ионная, металлическая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19" marR="57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99720678"/>
                  </a:ext>
                </a:extLst>
              </a:tr>
              <a:tr h="5074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1.4.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19" marR="57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Валентность химических элементов. 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Степень</a:t>
                      </a: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окисления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химических элементов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19" marR="57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72909247"/>
                  </a:ext>
                </a:extLst>
              </a:tr>
              <a:tr h="3313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1.5.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19" marR="57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Чистые вещества и смеси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19" marR="57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08367292"/>
                  </a:ext>
                </a:extLst>
              </a:tr>
              <a:tr h="8914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1.6.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19" marR="57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Атомы и молекулы. Химический элемент. 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Простые</a:t>
                      </a: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и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сложные вещества. Основные 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классы</a:t>
                      </a: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неорганических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веществ. 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Номенклатура</a:t>
                      </a: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неорганических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соединений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19" marR="57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824335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9234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307</TotalTime>
  <Words>1780</Words>
  <Application>Microsoft Office PowerPoint</Application>
  <PresentationFormat>Экран (4:3)</PresentationFormat>
  <Paragraphs>517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Как разработать контрольно-измерительные материалы по учебному предмету </vt:lpstr>
      <vt:lpstr>Презентация PowerPoint</vt:lpstr>
      <vt:lpstr>  Федеральный закон  № 273  «Об образовании в РФ»  от 29 декабря 2012 года   </vt:lpstr>
      <vt:lpstr>Презентация PowerPoint</vt:lpstr>
      <vt:lpstr>Презентация PowerPoint</vt:lpstr>
      <vt:lpstr>Презентация PowerPoint</vt:lpstr>
      <vt:lpstr>  КИМ  (КОМ, СКР) - измерительное средство, представляющее собой стандартизированную систему заданий стандартной формы, позволяющее надежно и объективно оценить уровень достижений испытуемых и выразить результат в числовом эквиваленте.   </vt:lpstr>
      <vt:lpstr>1. Кодификатор</vt:lpstr>
      <vt:lpstr>Презентация PowerPoint</vt:lpstr>
      <vt:lpstr> 2. Спецификация –  подробный план содержания КИМ и процедуры проведения контрольной работы.  </vt:lpstr>
      <vt:lpstr>Форма для проектирования содержания КР</vt:lpstr>
      <vt:lpstr>Презентация PowerPoint</vt:lpstr>
      <vt:lpstr>Пример:</vt:lpstr>
      <vt:lpstr>Пример:</vt:lpstr>
      <vt:lpstr>Презентация PowerPoint</vt:lpstr>
      <vt:lpstr>Пример:</vt:lpstr>
      <vt:lpstr>Пример:</vt:lpstr>
      <vt:lpstr> Инструкция по проверке и оценке работ </vt:lpstr>
      <vt:lpstr> Инструктажи (для учителя, для учащихся) </vt:lpstr>
      <vt:lpstr>Способ определения итоговой оценки  (расчеты на основе принципа сложения) </vt:lpstr>
      <vt:lpstr>Презентация PowerPoint</vt:lpstr>
      <vt:lpstr>4. Форма протокола контрольной работы</vt:lpstr>
      <vt:lpstr>4. Электронная форма обработки результатов </vt:lpstr>
      <vt:lpstr>Презентация PowerPoint</vt:lpstr>
      <vt:lpstr>Требования к тестовым заданиям (ТЗ)</vt:lpstr>
      <vt:lpstr>Требования к тестовым заданиям (ТЗ)</vt:lpstr>
      <vt:lpstr>Требования к тестовым заданиям (ТЗ)</vt:lpstr>
      <vt:lpstr>Формы ТЗ</vt:lpstr>
      <vt:lpstr>ТЗ по уровню сложности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разработать стандартизированную контрольную работу</dc:title>
  <dc:creator>Paradise</dc:creator>
  <cp:lastModifiedBy>ЗамдикУР</cp:lastModifiedBy>
  <cp:revision>29</cp:revision>
  <dcterms:created xsi:type="dcterms:W3CDTF">2017-03-18T16:01:47Z</dcterms:created>
  <dcterms:modified xsi:type="dcterms:W3CDTF">2018-11-22T10:27:07Z</dcterms:modified>
</cp:coreProperties>
</file>