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3" r:id="rId8"/>
    <p:sldId id="264" r:id="rId9"/>
    <p:sldId id="265" r:id="rId10"/>
    <p:sldId id="277" r:id="rId11"/>
    <p:sldId id="266" r:id="rId12"/>
    <p:sldId id="267" r:id="rId13"/>
    <p:sldId id="268" r:id="rId14"/>
    <p:sldId id="270" r:id="rId15"/>
    <p:sldId id="269" r:id="rId16"/>
    <p:sldId id="271" r:id="rId17"/>
    <p:sldId id="272" r:id="rId18"/>
    <p:sldId id="262" r:id="rId19"/>
    <p:sldId id="273" r:id="rId20"/>
    <p:sldId id="274" r:id="rId21"/>
    <p:sldId id="278" r:id="rId22"/>
    <p:sldId id="275" r:id="rId23"/>
    <p:sldId id="276" r:id="rId2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787"/>
    <p:restoredTop sz="90929"/>
  </p:normalViewPr>
  <p:slideViewPr>
    <p:cSldViewPr>
      <p:cViewPr varScale="1">
        <p:scale>
          <a:sx n="96" d="100"/>
          <a:sy n="96" d="100"/>
        </p:scale>
        <p:origin x="-30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80A24A-9B39-48FC-A59C-4A090284542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409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691045-EB3D-4045-95BB-64B92354497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56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BB5C8C-DB08-4F7C-811C-BE4C854B739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121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F6289A-104F-4603-9730-6400DFFEA60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76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9D2AF2-C2EE-4612-B700-382003A27B1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359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9759B3-320E-4179-8798-C2AF8808E8E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409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E453F2-EE8F-4E94-8178-0218FD6713B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188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62CFB5-E698-4EB9-8354-0BC323A2349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858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E12F2B-F309-4195-8BF0-F0988D64DCB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05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BF247D-C625-4867-B864-83C2DDD75E1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443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1057B3-7361-4822-ABA3-C6E05A771DB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089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C4AC26D-9D2B-4449-945F-86AACF75122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i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i="1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i="1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i="1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i="1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i="1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i="1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i="1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i="1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259632" y="620688"/>
            <a:ext cx="77724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Воспитательный потенциал уроков математики.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6915" y="4653136"/>
            <a:ext cx="529529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ГБОУ АО «Северодвинская СКОШИ»</a:t>
            </a:r>
          </a:p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Альбина Леонидовна Новикова</a:t>
            </a:r>
          </a:p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Апрель 2022 года</a:t>
            </a:r>
            <a:endParaRPr lang="ru-RU" b="1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88640"/>
            <a:ext cx="7772400" cy="2664296"/>
          </a:xfrm>
        </p:spPr>
        <p:txBody>
          <a:bodyPr/>
          <a:lstStyle/>
          <a:p>
            <a:pPr marL="0" indent="0">
              <a:buNone/>
            </a:pPr>
            <a:r>
              <a:rPr lang="ru-RU" sz="2000" b="1" dirty="0">
                <a:solidFill>
                  <a:srgbClr val="002060"/>
                </a:solidFill>
              </a:rPr>
              <a:t>Героизм школьников Ленинграда в том, что они, несмотря на голод, лютые холода посещали школу. Зимой 1942-43г.г. работали 84 из 401 школы, в них занимались ученики, из которых старшеклассников – 725 человека. Вычислите процент работающих школ. Какое количество учеников занималось в школах, если старшеклассники составляли примерно 2,7%? Ответ округлите до целых.</a:t>
            </a:r>
          </a:p>
          <a:p>
            <a:pPr marL="0" indent="0">
              <a:buNone/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Ответ</a:t>
            </a:r>
            <a:r>
              <a:rPr lang="ru-RU" sz="2000" b="1" dirty="0">
                <a:solidFill>
                  <a:srgbClr val="002060"/>
                </a:solidFill>
              </a:rPr>
              <a:t>: (21%, 26852 ученика)</a:t>
            </a:r>
          </a:p>
          <a:p>
            <a:endParaRPr lang="ru-RU" dirty="0"/>
          </a:p>
        </p:txBody>
      </p:sp>
      <p:pic>
        <p:nvPicPr>
          <p:cNvPr id="2050" name="Picture 2" descr="http://www.maksimov.su/gallery/vi/foto-wow-1/5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920717"/>
            <a:ext cx="3875650" cy="2906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ic.pics.livejournal.com/mordorwind/74447962/17361/17361_origina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0136" y="2588569"/>
            <a:ext cx="4516953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687543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052736"/>
            <a:ext cx="7772400" cy="4114800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Воспитывающее обучение – это такое обучение, в процессе которого организуется целенаправленное формирование   запланированных педагогом отношений учащихся к различным явлениям окружающей жизни, с которыми ученик сталкивается на уроке. 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80414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53182"/>
            <a:ext cx="7772400" cy="827546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«Другие люди»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908720"/>
            <a:ext cx="7772400" cy="4114800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Отношение проявляется через:   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</a:rPr>
              <a:t>гуманность, 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</a:rPr>
              <a:t>товарищество, 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</a:rPr>
              <a:t>доброту, 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</a:rPr>
              <a:t>деликатность, 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</a:rPr>
              <a:t>вежливость, 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</a:rPr>
              <a:t>скромность,   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</a:rPr>
              <a:t>дисциплинированность, 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</a:rPr>
              <a:t>ответственность,   </a:t>
            </a:r>
          </a:p>
          <a:p>
            <a:pPr>
              <a:buFont typeface="Arial" pitchFamily="34" charset="0"/>
              <a:buChar char="•"/>
            </a:pPr>
            <a:r>
              <a:rPr lang="ru-RU" b="1" dirty="0">
                <a:solidFill>
                  <a:srgbClr val="002060"/>
                </a:solidFill>
              </a:rPr>
              <a:t>ч</a:t>
            </a:r>
            <a:r>
              <a:rPr lang="ru-RU" b="1" dirty="0" smtClean="0">
                <a:solidFill>
                  <a:srgbClr val="002060"/>
                </a:solidFill>
              </a:rPr>
              <a:t>естность.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076" name="Picture 4" descr="https://phonoteka.org/uploads/posts/2021-05/1621905535_16-phonoteka_org-p-fon-dlya-prezentatsii-upravlenie-personalo-1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916832"/>
            <a:ext cx="3672408" cy="2754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65582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88640"/>
            <a:ext cx="77724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Собственное «Я»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268760"/>
            <a:ext cx="7772400" cy="4114800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П</a:t>
            </a:r>
            <a:r>
              <a:rPr lang="ru-RU" b="1" dirty="0" smtClean="0">
                <a:solidFill>
                  <a:srgbClr val="002060"/>
                </a:solidFill>
              </a:rPr>
              <a:t>роявляется в таких качествах, как: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</a:rPr>
              <a:t> забота о своём здоровье, 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</a:rPr>
              <a:t>гордость и скромность, 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</a:rPr>
              <a:t>требовательность к себе, 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</a:rPr>
              <a:t>чувство собственного достоинства, 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</a:rPr>
              <a:t>дисциплинированность, 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</a:rPr>
              <a:t>аккуратность, </a:t>
            </a:r>
          </a:p>
          <a:p>
            <a:pPr>
              <a:buFont typeface="Arial" pitchFamily="34" charset="0"/>
              <a:buChar char="•"/>
            </a:pPr>
            <a:r>
              <a:rPr lang="ru-RU" b="1" dirty="0">
                <a:solidFill>
                  <a:srgbClr val="002060"/>
                </a:solidFill>
              </a:rPr>
              <a:t>д</a:t>
            </a:r>
            <a:r>
              <a:rPr lang="ru-RU" b="1" dirty="0" smtClean="0">
                <a:solidFill>
                  <a:srgbClr val="002060"/>
                </a:solidFill>
              </a:rPr>
              <a:t>обросовестность,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</a:rPr>
              <a:t>честность. 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6146" name="Picture 2" descr="https://digus.com.ua/image/catalog/tovar/anteny/p-digus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5537" y="4365104"/>
            <a:ext cx="2732834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63588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476672"/>
            <a:ext cx="7772400" cy="4114800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«Не делай ничего постыдного ни в присутствии других, ни в тайне. Первым твоим законом должно быть уважение к самому себе». </a:t>
            </a:r>
          </a:p>
          <a:p>
            <a:pPr marL="0" indent="0" algn="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Пифагор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2636912"/>
            <a:ext cx="4104456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4602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7772400" cy="1143000"/>
          </a:xfrm>
        </p:spPr>
        <p:txBody>
          <a:bodyPr/>
          <a:lstStyle/>
          <a:p>
            <a:r>
              <a:rPr lang="ru-RU" b="1" dirty="0">
                <a:solidFill>
                  <a:srgbClr val="002060"/>
                </a:solidFill>
              </a:rPr>
              <a:t>О</a:t>
            </a:r>
            <a:r>
              <a:rPr lang="ru-RU" b="1" dirty="0" smtClean="0">
                <a:solidFill>
                  <a:srgbClr val="002060"/>
                </a:solidFill>
              </a:rPr>
              <a:t>бщество и коллектив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628800"/>
            <a:ext cx="7772400" cy="4114800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П</a:t>
            </a:r>
            <a:r>
              <a:rPr lang="ru-RU" b="1" dirty="0" smtClean="0">
                <a:solidFill>
                  <a:srgbClr val="002060"/>
                </a:solidFill>
              </a:rPr>
              <a:t>роявляется в таких качествах, как: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 чувство долга, 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ответственность, 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трудолюбие, 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добросовестность, 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честность, 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озабоченность неудачами товарищей, 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радость сопереживания их успехам. 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150917"/>
            <a:ext cx="3020566" cy="2290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98968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6031572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Бережное отношение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4348" y="2428868"/>
            <a:ext cx="7772400" cy="4114800"/>
          </a:xfrm>
        </p:spPr>
        <p:txBody>
          <a:bodyPr/>
          <a:lstStyle/>
          <a:p>
            <a:pPr marL="0" indent="0">
              <a:buNone/>
            </a:pPr>
            <a:r>
              <a:rPr lang="ru-RU" sz="2400" b="1" dirty="0" smtClean="0"/>
              <a:t>1</a:t>
            </a:r>
            <a:r>
              <a:rPr lang="ru-RU" sz="2400" b="1" dirty="0" smtClean="0">
                <a:solidFill>
                  <a:srgbClr val="002060"/>
                </a:solidFill>
              </a:rPr>
              <a:t>). На обучение каждого ученика школы государство расходует … руб. в год.  Подсчитайте, во сколько рублей обходится государству обучение учащихся вашего класса, вашей семьи. 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2). Каждый из учеников нашего класса получил учебники бесплатно. Сколько стоят эти учебники, если цена (книги) математики….руб., русского языка …. руб. </a:t>
            </a:r>
            <a:endParaRPr lang="ru-RU" sz="24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3). Сколько государственных средств сэкономит один такой класс, если продлит жизнь учебникам на 2 года, на 5 лет?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7170" name="Picture 2" descr="https://cache3.youla.io/files/images/780_780/59/39/593903722c593e0a104a99c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43702" y="285728"/>
            <a:ext cx="2214578" cy="22145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9393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145645"/>
            <a:ext cx="7772400" cy="4114800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Характеризуется такими качествами, как: 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ответственное выполнение домашних  заданий,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 подготовка   своего рабочего места, </a:t>
            </a:r>
          </a:p>
          <a:p>
            <a:r>
              <a:rPr lang="ru-RU" b="1" dirty="0">
                <a:solidFill>
                  <a:srgbClr val="002060"/>
                </a:solidFill>
              </a:rPr>
              <a:t>д</a:t>
            </a:r>
            <a:r>
              <a:rPr lang="ru-RU" b="1" dirty="0" smtClean="0">
                <a:solidFill>
                  <a:srgbClr val="002060"/>
                </a:solidFill>
              </a:rPr>
              <a:t>исциплинированность,  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собранность, </a:t>
            </a:r>
          </a:p>
          <a:p>
            <a:r>
              <a:rPr lang="ru-RU" b="1" dirty="0">
                <a:solidFill>
                  <a:srgbClr val="002060"/>
                </a:solidFill>
              </a:rPr>
              <a:t>ч</a:t>
            </a:r>
            <a:r>
              <a:rPr lang="ru-RU" b="1" dirty="0" smtClean="0">
                <a:solidFill>
                  <a:srgbClr val="002060"/>
                </a:solidFill>
              </a:rPr>
              <a:t>естность, 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усердие. 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6146" name="Picture 2" descr="https://catherineasquithgallery.com/uploads/posts/2021-02/1613567153_174-p-fon-dlya-prezentatsii-professii-19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077610" y="10644238"/>
            <a:ext cx="53968650" cy="29527500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1450" y="1622"/>
            <a:ext cx="6261100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6136" y="4440358"/>
            <a:ext cx="2633700" cy="1944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159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99392"/>
            <a:ext cx="6215019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Задачи о труде людей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2636912"/>
            <a:ext cx="7772400" cy="4114800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>
                <a:solidFill>
                  <a:srgbClr val="002060"/>
                </a:solidFill>
              </a:rPr>
              <a:t>- В классе 30 учеников. Сколько граммов хлеба окажется в пищевых отходах после посещения классом столовой, если каждый оставит полкусочка хлеба, а масса всего кусочка 50 г? </a:t>
            </a:r>
          </a:p>
          <a:p>
            <a:pPr marL="0" indent="0" algn="ctr">
              <a:buNone/>
            </a:pPr>
            <a:endParaRPr lang="ru-RU" b="1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- А </a:t>
            </a:r>
            <a:r>
              <a:rPr lang="ru-RU" b="1" dirty="0">
                <a:solidFill>
                  <a:srgbClr val="002060"/>
                </a:solidFill>
              </a:rPr>
              <a:t>сколько их за неделю выбросил класс? </a:t>
            </a:r>
          </a:p>
          <a:p>
            <a:pPr marL="0" indent="0" algn="ctr">
              <a:buNone/>
            </a:pPr>
            <a:endParaRPr lang="ru-RU" b="1" dirty="0" smtClean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6176" y="883993"/>
            <a:ext cx="2817790" cy="1878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13241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4348" y="928670"/>
            <a:ext cx="7772400" cy="4114800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>
                <a:solidFill>
                  <a:srgbClr val="002060"/>
                </a:solidFill>
              </a:rPr>
              <a:t>Рабочий делает за смену 8 деталей, а его ученик в 2 раза меньше. Сколько деталей сделают они за смену?</a:t>
            </a:r>
          </a:p>
          <a:p>
            <a:pPr marL="0" indent="0" algn="ctr">
              <a:buNone/>
            </a:pPr>
            <a:endParaRPr lang="ru-RU" b="1" dirty="0" smtClean="0">
              <a:solidFill>
                <a:srgbClr val="002060"/>
              </a:solidFill>
            </a:endParaRPr>
          </a:p>
        </p:txBody>
      </p:sp>
      <p:pic>
        <p:nvPicPr>
          <p:cNvPr id="4100" name="Picture 4" descr="https://catherineasquithgallery.com/uploads/posts/2021-02/1613567153_174-p-fon-dlya-prezentatsii-professii-19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428" y="-14173200"/>
            <a:ext cx="41979796" cy="29527500"/>
          </a:xfrm>
          <a:prstGeom prst="rect">
            <a:avLst/>
          </a:prstGeom>
          <a:noFill/>
        </p:spPr>
      </p:pic>
      <p:pic>
        <p:nvPicPr>
          <p:cNvPr id="4102" name="Picture 6" descr="https://psyfiles.ru/wp-content/uploads/4/5/f/45f0e3718c33d0a2ea02c2a0efe9afda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2857496"/>
            <a:ext cx="7470653" cy="37147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2549429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16632"/>
            <a:ext cx="8352928" cy="41148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b="1" dirty="0" smtClean="0">
                <a:solidFill>
                  <a:srgbClr val="002060"/>
                </a:solidFill>
                <a:ea typeface="Calibri"/>
              </a:rPr>
              <a:t>Урок – это целенаправленный </a:t>
            </a:r>
            <a:r>
              <a:rPr lang="ru-RU" sz="3600" b="1" dirty="0">
                <a:solidFill>
                  <a:srgbClr val="002060"/>
                </a:solidFill>
                <a:ea typeface="Calibri"/>
              </a:rPr>
              <a:t>диалог учителя и учеников, в ходе которого вырабатывается та или иная жизненная стратегия, формируются определенные черты характера, приобретаются те или иные привычки поведения.</a:t>
            </a:r>
            <a:r>
              <a:rPr lang="ru-RU" sz="3600" b="1" dirty="0">
                <a:solidFill>
                  <a:srgbClr val="002060"/>
                </a:solidFill>
                <a:latin typeface="Calibri"/>
                <a:ea typeface="Calibri"/>
              </a:rPr>
              <a:t> </a:t>
            </a:r>
            <a:endParaRPr lang="ru-RU" sz="3600" b="1" dirty="0" smtClean="0">
              <a:solidFill>
                <a:srgbClr val="002060"/>
              </a:solidFill>
              <a:latin typeface="Calibri"/>
              <a:ea typeface="Calibri"/>
            </a:endParaRPr>
          </a:p>
          <a:p>
            <a:pPr marL="0" indent="0" algn="ctr">
              <a:buNone/>
            </a:pPr>
            <a:endParaRPr lang="ru-RU" sz="2000" b="1" dirty="0" smtClean="0">
              <a:solidFill>
                <a:srgbClr val="002060"/>
              </a:solidFill>
              <a:latin typeface="Calibri"/>
              <a:ea typeface="Calibri"/>
            </a:endParaRPr>
          </a:p>
          <a:p>
            <a:pPr marL="0" indent="0" algn="ctr">
              <a:buNone/>
            </a:pPr>
            <a:r>
              <a:rPr lang="ru-RU" sz="3600" b="1" dirty="0" smtClean="0">
                <a:solidFill>
                  <a:schemeClr val="tx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Поэтому воспитание в процессе обучения рассматривается как обучение принципам жизни.</a:t>
            </a:r>
            <a:endParaRPr lang="ru-RU" sz="3600" b="1" dirty="0">
              <a:solidFill>
                <a:schemeClr val="tx2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0"/>
            <a:ext cx="7772400" cy="1143000"/>
          </a:xfrm>
        </p:spPr>
        <p:txBody>
          <a:bodyPr/>
          <a:lstStyle/>
          <a:p>
            <a:r>
              <a:rPr lang="ru-RU" b="1" dirty="0">
                <a:solidFill>
                  <a:srgbClr val="002060"/>
                </a:solidFill>
              </a:rPr>
              <a:t>Родина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908720"/>
            <a:ext cx="8064896" cy="4114800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Отношение к ней проявляется </a:t>
            </a:r>
            <a:r>
              <a:rPr lang="ru-RU" b="1" dirty="0" smtClean="0">
                <a:solidFill>
                  <a:srgbClr val="002060"/>
                </a:solidFill>
              </a:rPr>
              <a:t>в: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</a:rPr>
              <a:t>добросовестности и ответственности, </a:t>
            </a:r>
            <a:endParaRPr lang="ru-RU" b="1" dirty="0" smtClean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в </a:t>
            </a:r>
            <a:r>
              <a:rPr lang="ru-RU" b="1" dirty="0">
                <a:solidFill>
                  <a:srgbClr val="002060"/>
                </a:solidFill>
              </a:rPr>
              <a:t>чувстве гордости за её успехи, </a:t>
            </a:r>
            <a:endParaRPr lang="ru-RU" b="1" dirty="0" smtClean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в </a:t>
            </a:r>
            <a:r>
              <a:rPr lang="ru-RU" b="1" dirty="0">
                <a:solidFill>
                  <a:srgbClr val="002060"/>
                </a:solidFill>
              </a:rPr>
              <a:t>озабоченности её трудностями, </a:t>
            </a:r>
            <a:endParaRPr lang="ru-RU" b="1" dirty="0" smtClean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в </a:t>
            </a:r>
            <a:r>
              <a:rPr lang="ru-RU" b="1" dirty="0">
                <a:solidFill>
                  <a:srgbClr val="002060"/>
                </a:solidFill>
              </a:rPr>
              <a:t>желании достичь наивысших успехов в умственном развитии, чтобы принести ей пользу, </a:t>
            </a:r>
            <a:endParaRPr lang="ru-RU" b="1" dirty="0" smtClean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в </a:t>
            </a:r>
            <a:r>
              <a:rPr lang="ru-RU" b="1" dirty="0">
                <a:solidFill>
                  <a:srgbClr val="002060"/>
                </a:solidFill>
              </a:rPr>
              <a:t>общем отношении к учению и своему учебному труду. </a:t>
            </a:r>
          </a:p>
        </p:txBody>
      </p:sp>
    </p:spTree>
    <p:extLst>
      <p:ext uri="{BB962C8B-B14F-4D97-AF65-F5344CB8AC3E}">
        <p14:creationId xmlns:p14="http://schemas.microsoft.com/office/powerpoint/2010/main" val="11510800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88640"/>
            <a:ext cx="7772400" cy="41148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b="1" dirty="0">
                <a:solidFill>
                  <a:srgbClr val="002060"/>
                </a:solidFill>
              </a:rPr>
              <a:t>Задача 1</a:t>
            </a:r>
            <a:r>
              <a:rPr lang="ru-RU" sz="2400" b="1" dirty="0" smtClean="0">
                <a:solidFill>
                  <a:srgbClr val="002060"/>
                </a:solidFill>
              </a:rPr>
              <a:t>. Высота </a:t>
            </a:r>
            <a:r>
              <a:rPr lang="ru-RU" sz="2400" b="1" dirty="0" err="1" smtClean="0">
                <a:solidFill>
                  <a:srgbClr val="002060"/>
                </a:solidFill>
              </a:rPr>
              <a:t>Тайнццкой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>
                <a:solidFill>
                  <a:srgbClr val="002060"/>
                </a:solidFill>
              </a:rPr>
              <a:t>башни - 38, 4 метра, Благовещенской – 30,7 метров. На сколько первая выше второй? </a:t>
            </a:r>
            <a:endParaRPr lang="ru-RU" sz="2400" b="1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Задача 2. </a:t>
            </a:r>
            <a:r>
              <a:rPr lang="ru-RU" sz="2400" b="1" dirty="0">
                <a:solidFill>
                  <a:srgbClr val="002060"/>
                </a:solidFill>
              </a:rPr>
              <a:t>Высота Спасской башни до звезды – 67,3 метра. А Троицкая, тоже до звезды, на 9,05 метров выше. Вычислите высоту Троицкой башни.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1939" y="3573016"/>
            <a:ext cx="2126300" cy="3105073"/>
          </a:xfrm>
          <a:prstGeom prst="rect">
            <a:avLst/>
          </a:prstGeom>
        </p:spPr>
      </p:pic>
      <p:pic>
        <p:nvPicPr>
          <p:cNvPr id="5124" name="Picture 4" descr="https://avatars.mds.yandex.net/get-altay/1975185/2a000001700e88ec7e83e4c4f585b9bd8c29/XXL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24" r="23665" b="455"/>
          <a:stretch/>
        </p:blipFill>
        <p:spPr bwMode="auto">
          <a:xfrm>
            <a:off x="122989" y="2564904"/>
            <a:ext cx="2320347" cy="3456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36402" r="18447" b="291"/>
          <a:stretch/>
        </p:blipFill>
        <p:spPr>
          <a:xfrm>
            <a:off x="2506476" y="2585844"/>
            <a:ext cx="2333339" cy="343519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/>
          <a:srcRect l="53852" t="4262" r="7727"/>
          <a:stretch/>
        </p:blipFill>
        <p:spPr>
          <a:xfrm>
            <a:off x="4935732" y="3573016"/>
            <a:ext cx="1868515" cy="3105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48356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7274" y="37102"/>
            <a:ext cx="7183276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Эстетическое </a:t>
            </a:r>
            <a:r>
              <a:rPr lang="ru-RU" b="1" dirty="0">
                <a:solidFill>
                  <a:srgbClr val="002060"/>
                </a:solidFill>
              </a:rPr>
              <a:t>воспитание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0572" y="1029879"/>
            <a:ext cx="8325396" cy="4114800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Проводить </a:t>
            </a:r>
            <a:r>
              <a:rPr lang="ru-RU" b="1" dirty="0">
                <a:solidFill>
                  <a:srgbClr val="002060"/>
                </a:solidFill>
              </a:rPr>
              <a:t>беседы </a:t>
            </a:r>
            <a:r>
              <a:rPr lang="ru-RU" b="1" dirty="0" smtClean="0">
                <a:solidFill>
                  <a:srgbClr val="002060"/>
                </a:solidFill>
              </a:rPr>
              <a:t>о: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sz="2800" b="1" dirty="0">
                <a:solidFill>
                  <a:srgbClr val="002060"/>
                </a:solidFill>
              </a:rPr>
              <a:t>совершенстве математического языка, 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математике </a:t>
            </a:r>
            <a:r>
              <a:rPr lang="ru-RU" sz="2800" b="1" dirty="0">
                <a:solidFill>
                  <a:srgbClr val="002060"/>
                </a:solidFill>
              </a:rPr>
              <a:t>в музыке и живописи, </a:t>
            </a:r>
            <a:endParaRPr lang="ru-RU" sz="2800" b="1" dirty="0" smtClean="0">
              <a:solidFill>
                <a:srgbClr val="002060"/>
              </a:solidFill>
            </a:endParaRPr>
          </a:p>
          <a:p>
            <a:r>
              <a:rPr lang="ru-RU" sz="2800" b="1" dirty="0" smtClean="0">
                <a:solidFill>
                  <a:srgbClr val="002060"/>
                </a:solidFill>
              </a:rPr>
              <a:t>в </a:t>
            </a:r>
            <a:r>
              <a:rPr lang="ru-RU" sz="2800" b="1" dirty="0">
                <a:solidFill>
                  <a:srgbClr val="002060"/>
                </a:solidFill>
              </a:rPr>
              <a:t>архитектуре 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литературе</a:t>
            </a:r>
            <a:r>
              <a:rPr lang="ru-RU" sz="2800" b="1" dirty="0">
                <a:solidFill>
                  <a:srgbClr val="002060"/>
                </a:solidFill>
              </a:rPr>
              <a:t>, </a:t>
            </a:r>
            <a:endParaRPr lang="ru-RU" sz="2800" b="1" dirty="0" smtClean="0">
              <a:solidFill>
                <a:srgbClr val="002060"/>
              </a:solidFill>
            </a:endParaRPr>
          </a:p>
          <a:p>
            <a:r>
              <a:rPr lang="ru-RU" sz="2800" b="1" dirty="0" smtClean="0">
                <a:solidFill>
                  <a:srgbClr val="002060"/>
                </a:solidFill>
              </a:rPr>
              <a:t>о </a:t>
            </a:r>
            <a:r>
              <a:rPr lang="ru-RU" sz="2800" b="1" dirty="0">
                <a:solidFill>
                  <a:srgbClr val="002060"/>
                </a:solidFill>
              </a:rPr>
              <a:t>красоте её формул</a:t>
            </a:r>
            <a:r>
              <a:rPr lang="ru-RU" sz="2800" b="1" dirty="0" smtClean="0">
                <a:solidFill>
                  <a:srgbClr val="002060"/>
                </a:solidFill>
              </a:rPr>
              <a:t>,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связи </a:t>
            </a:r>
            <a:r>
              <a:rPr lang="ru-RU" sz="2800" b="1" dirty="0">
                <a:solidFill>
                  <a:srgbClr val="002060"/>
                </a:solidFill>
              </a:rPr>
              <a:t>математики с красотой природы.</a:t>
            </a:r>
          </a:p>
        </p:txBody>
      </p:sp>
      <p:pic>
        <p:nvPicPr>
          <p:cNvPr id="1026" name="Picture 2" descr="https://img.fotokonkurs.ru/cache/original/photos/2016/01/30/4/a55554750b7f35c164e866f6b4e7b27e/b7328a5e9180744038a324bedf1810bff3d7db3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403648"/>
            <a:ext cx="2016224" cy="1519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proto-samoe.ru/wp-content/uploads/2017/08/25-unikalnyh-tvoreniy-prirody-11-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2145" y="3075865"/>
            <a:ext cx="2026308" cy="1289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sun9-50.userapi.com/c621827/v621827949/21c45/WyFVim0JYCI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572" y="5144679"/>
            <a:ext cx="3050140" cy="1713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i1.wp.com/urok.1sept.ru/%D1%81%D1%82%D0%B0%D1%82%D1%8C%D0%B8/590624/presentation/03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1" t="11930" r="6586" b="12585"/>
          <a:stretch/>
        </p:blipFill>
        <p:spPr bwMode="auto">
          <a:xfrm>
            <a:off x="3275856" y="5144679"/>
            <a:ext cx="2702306" cy="174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/>
          <a:srcRect l="3694" t="9679" r="27321" b="18082"/>
          <a:stretch/>
        </p:blipFill>
        <p:spPr>
          <a:xfrm>
            <a:off x="215303" y="37102"/>
            <a:ext cx="1601971" cy="943626"/>
          </a:xfrm>
          <a:prstGeom prst="rect">
            <a:avLst/>
          </a:prstGeom>
        </p:spPr>
      </p:pic>
      <p:pic>
        <p:nvPicPr>
          <p:cNvPr id="1034" name="Picture 10" descr="https://cloud.prezentacii.org/18/11/97608/images/screen13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97" t="24608" r="8453" b="35033"/>
          <a:stretch/>
        </p:blipFill>
        <p:spPr bwMode="auto">
          <a:xfrm>
            <a:off x="6073306" y="5641585"/>
            <a:ext cx="2977465" cy="1099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033193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134672" cy="1143000"/>
          </a:xfrm>
        </p:spPr>
        <p:txBody>
          <a:bodyPr/>
          <a:lstStyle/>
          <a:p>
            <a:r>
              <a:rPr lang="ru-RU" b="1" dirty="0">
                <a:solidFill>
                  <a:srgbClr val="002060"/>
                </a:solidFill>
              </a:rPr>
              <a:t>Урок математики -  40 минут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052736"/>
            <a:ext cx="7772400" cy="41148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b="1" dirty="0">
                <a:solidFill>
                  <a:srgbClr val="002060"/>
                </a:solidFill>
              </a:rPr>
              <a:t>Каждый ученик за время учебы в школе получает </a:t>
            </a:r>
            <a:r>
              <a:rPr lang="ru-RU" sz="3600" b="1" dirty="0" smtClean="0">
                <a:solidFill>
                  <a:srgbClr val="002060"/>
                </a:solidFill>
              </a:rPr>
              <a:t>около 11 000 </a:t>
            </a:r>
            <a:r>
              <a:rPr lang="ru-RU" sz="3600" b="1" dirty="0">
                <a:solidFill>
                  <a:srgbClr val="002060"/>
                </a:solidFill>
              </a:rPr>
              <a:t>уроков</a:t>
            </a:r>
            <a:r>
              <a:rPr lang="ru-RU" sz="3600" b="1" dirty="0" smtClean="0">
                <a:solidFill>
                  <a:srgbClr val="002060"/>
                </a:solidFill>
              </a:rPr>
              <a:t>.</a:t>
            </a:r>
          </a:p>
          <a:p>
            <a:pPr marL="0" indent="0" algn="ctr">
              <a:buNone/>
            </a:pPr>
            <a:endParaRPr lang="ru-RU" sz="3600" b="1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sz="3600" b="1" dirty="0" smtClean="0">
                <a:solidFill>
                  <a:srgbClr val="002060"/>
                </a:solidFill>
              </a:rPr>
              <a:t>Урок - главное средство </a:t>
            </a:r>
            <a:r>
              <a:rPr lang="ru-RU" sz="3600" b="1" dirty="0">
                <a:solidFill>
                  <a:srgbClr val="002060"/>
                </a:solidFill>
              </a:rPr>
              <a:t>воспитания личности наших выпускников. </a:t>
            </a:r>
          </a:p>
        </p:txBody>
      </p:sp>
      <p:pic>
        <p:nvPicPr>
          <p:cNvPr id="7170" name="Picture 2" descr="https://www.frcds.ru/wp-content/uploads/2020/10/study9-mi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243687"/>
            <a:ext cx="3360373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7917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16632"/>
            <a:ext cx="7772400" cy="1143000"/>
          </a:xfrm>
        </p:spPr>
        <p:txBody>
          <a:bodyPr/>
          <a:lstStyle/>
          <a:p>
            <a:r>
              <a:rPr lang="ru-RU" sz="4000" b="1" dirty="0" smtClean="0">
                <a:solidFill>
                  <a:srgbClr val="002060"/>
                </a:solidFill>
              </a:rPr>
              <a:t>Личностные образовательные результаты: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908720"/>
            <a:ext cx="8568952" cy="5616624"/>
          </a:xfrm>
        </p:spPr>
        <p:txBody>
          <a:bodyPr/>
          <a:lstStyle/>
          <a:p>
            <a:pPr marL="0" indent="0" algn="just">
              <a:spcAft>
                <a:spcPts val="1000"/>
              </a:spcAft>
              <a:buNone/>
            </a:pPr>
            <a:r>
              <a:rPr lang="ru-RU" b="1" dirty="0" smtClean="0">
                <a:solidFill>
                  <a:srgbClr val="002060"/>
                </a:solidFill>
                <a:ea typeface="Calibri"/>
              </a:rPr>
              <a:t>Развитие: </a:t>
            </a:r>
          </a:p>
          <a:p>
            <a:pPr algn="just">
              <a:spcAft>
                <a:spcPts val="1000"/>
              </a:spcAft>
            </a:pPr>
            <a:r>
              <a:rPr lang="ru-RU" sz="2400" b="1" dirty="0" smtClean="0">
                <a:solidFill>
                  <a:srgbClr val="002060"/>
                </a:solidFill>
                <a:ea typeface="Calibri"/>
              </a:rPr>
              <a:t>логического </a:t>
            </a:r>
            <a:r>
              <a:rPr lang="ru-RU" sz="2400" b="1" dirty="0">
                <a:solidFill>
                  <a:srgbClr val="002060"/>
                </a:solidFill>
                <a:ea typeface="Calibri"/>
              </a:rPr>
              <a:t>и критического </a:t>
            </a:r>
            <a:r>
              <a:rPr lang="ru-RU" sz="2400" b="1" dirty="0" smtClean="0">
                <a:solidFill>
                  <a:srgbClr val="002060"/>
                </a:solidFill>
                <a:ea typeface="Calibri"/>
              </a:rPr>
              <a:t>мышления; </a:t>
            </a:r>
          </a:p>
          <a:p>
            <a:pPr algn="just">
              <a:spcAft>
                <a:spcPts val="1000"/>
              </a:spcAft>
            </a:pPr>
            <a:r>
              <a:rPr lang="ru-RU" sz="2400" b="1" dirty="0" smtClean="0">
                <a:solidFill>
                  <a:srgbClr val="002060"/>
                </a:solidFill>
                <a:ea typeface="Calibri"/>
              </a:rPr>
              <a:t>культуры </a:t>
            </a:r>
            <a:r>
              <a:rPr lang="ru-RU" sz="2400" b="1" dirty="0">
                <a:solidFill>
                  <a:srgbClr val="002060"/>
                </a:solidFill>
                <a:ea typeface="Calibri"/>
              </a:rPr>
              <a:t>устной и письменной речи с применением математической терминологии и </a:t>
            </a:r>
            <a:r>
              <a:rPr lang="ru-RU" sz="2400" b="1" dirty="0" smtClean="0">
                <a:solidFill>
                  <a:srgbClr val="002060"/>
                </a:solidFill>
                <a:ea typeface="Calibri"/>
              </a:rPr>
              <a:t>символики; </a:t>
            </a:r>
          </a:p>
          <a:p>
            <a:pPr algn="just">
              <a:spcAft>
                <a:spcPts val="1000"/>
              </a:spcAft>
            </a:pPr>
            <a:r>
              <a:rPr lang="ru-RU" sz="2400" b="1" dirty="0" smtClean="0">
                <a:solidFill>
                  <a:srgbClr val="002060"/>
                </a:solidFill>
                <a:ea typeface="Calibri"/>
              </a:rPr>
              <a:t>способности </a:t>
            </a:r>
            <a:r>
              <a:rPr lang="ru-RU" sz="2400" b="1" dirty="0">
                <a:solidFill>
                  <a:srgbClr val="002060"/>
                </a:solidFill>
                <a:ea typeface="Calibri"/>
              </a:rPr>
              <a:t>к эмоциональному восприятию идей </a:t>
            </a:r>
            <a:r>
              <a:rPr lang="ru-RU" sz="2400" b="1" dirty="0" smtClean="0">
                <a:solidFill>
                  <a:srgbClr val="002060"/>
                </a:solidFill>
                <a:ea typeface="Calibri"/>
              </a:rPr>
              <a:t>математики;</a:t>
            </a:r>
          </a:p>
          <a:p>
            <a:pPr algn="just">
              <a:spcAft>
                <a:spcPts val="1000"/>
              </a:spcAft>
            </a:pPr>
            <a:r>
              <a:rPr lang="ru-RU" sz="2400" b="1" dirty="0" smtClean="0">
                <a:solidFill>
                  <a:srgbClr val="002060"/>
                </a:solidFill>
                <a:ea typeface="Calibri"/>
              </a:rPr>
              <a:t>воспитание </a:t>
            </a:r>
            <a:r>
              <a:rPr lang="ru-RU" sz="2400" b="1" dirty="0">
                <a:solidFill>
                  <a:srgbClr val="002060"/>
                </a:solidFill>
                <a:ea typeface="Calibri"/>
              </a:rPr>
              <a:t>качеств личности, обеспечивающих социальную </a:t>
            </a:r>
            <a:r>
              <a:rPr lang="ru-RU" sz="2400" b="1" dirty="0" smtClean="0">
                <a:solidFill>
                  <a:srgbClr val="002060"/>
                </a:solidFill>
                <a:ea typeface="Calibri"/>
              </a:rPr>
              <a:t>мобильность;</a:t>
            </a:r>
          </a:p>
          <a:p>
            <a:pPr algn="just">
              <a:spcAft>
                <a:spcPts val="1000"/>
              </a:spcAft>
            </a:pPr>
            <a:r>
              <a:rPr lang="ru-RU" sz="2400" b="1" dirty="0" smtClean="0">
                <a:solidFill>
                  <a:srgbClr val="002060"/>
                </a:solidFill>
                <a:ea typeface="Calibri"/>
              </a:rPr>
              <a:t>формирование </a:t>
            </a:r>
            <a:r>
              <a:rPr lang="ru-RU" sz="2400" b="1" dirty="0">
                <a:solidFill>
                  <a:srgbClr val="002060"/>
                </a:solidFill>
                <a:ea typeface="Calibri"/>
              </a:rPr>
              <a:t>качеств мышления, необходимых для социальной адаптации в современном </a:t>
            </a:r>
            <a:r>
              <a:rPr lang="ru-RU" sz="2400" b="1" dirty="0" smtClean="0">
                <a:solidFill>
                  <a:srgbClr val="002060"/>
                </a:solidFill>
                <a:ea typeface="Calibri"/>
              </a:rPr>
              <a:t>обществе</a:t>
            </a:r>
            <a:r>
              <a:rPr lang="ru-RU" sz="2400" b="1" dirty="0">
                <a:solidFill>
                  <a:srgbClr val="002060"/>
                </a:solidFill>
                <a:ea typeface="Calibri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06481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340768"/>
            <a:ext cx="8136904" cy="4114800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b="1" dirty="0">
                <a:solidFill>
                  <a:srgbClr val="002060"/>
                </a:solidFill>
                <a:ea typeface="Calibri"/>
              </a:rPr>
              <a:t>Математика является не просто областью знаний, а существенным элементом общей культуры, языком научного восприятия мира. </a:t>
            </a:r>
            <a:endParaRPr lang="ru-RU" sz="4000" b="1" dirty="0" smtClean="0">
              <a:solidFill>
                <a:srgbClr val="002060"/>
              </a:solidFill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223662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16632"/>
            <a:ext cx="77724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Математика   учит: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028067"/>
            <a:ext cx="8208912" cy="5137237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строить   и 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оптимизировать  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 деятельность,   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вырабатывать   и   принимать   решения,   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проверять действия,   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исправлять   ошибки,  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 различать   аргументированные   и   бездоказательные утверждения</a:t>
            </a:r>
            <a:r>
              <a:rPr lang="ru-RU" b="1" dirty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5" y="1028067"/>
            <a:ext cx="3318356" cy="1824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11449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7772400" cy="1143000"/>
          </a:xfrm>
        </p:spPr>
        <p:txBody>
          <a:bodyPr/>
          <a:lstStyle/>
          <a:p>
            <a:r>
              <a:rPr lang="ru-RU" b="1" dirty="0">
                <a:solidFill>
                  <a:srgbClr val="002060"/>
                </a:solidFill>
              </a:rPr>
              <a:t>В</a:t>
            </a:r>
            <a:r>
              <a:rPr lang="ru-RU" b="1" dirty="0" smtClean="0">
                <a:solidFill>
                  <a:srgbClr val="002060"/>
                </a:solidFill>
              </a:rPr>
              <a:t>оспитываются   такие   черты   характера: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трудолюбие, 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усидчивость,   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упорство   в   преследовании   намеченной   цели,   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умение   не останавливаться перед трудностями и не впадать в уныние при неудачах. 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7428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712968" cy="1143000"/>
          </a:xfrm>
        </p:spPr>
        <p:txBody>
          <a:bodyPr/>
          <a:lstStyle/>
          <a:p>
            <a:r>
              <a:rPr lang="ru-RU" b="1" dirty="0">
                <a:solidFill>
                  <a:srgbClr val="002060"/>
                </a:solidFill>
              </a:rPr>
              <a:t>В</a:t>
            </a:r>
            <a:r>
              <a:rPr lang="ru-RU" b="1" dirty="0" smtClean="0">
                <a:solidFill>
                  <a:srgbClr val="002060"/>
                </a:solidFill>
              </a:rPr>
              <a:t>оспитание осуществляется посредством четырех факторов: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700808"/>
            <a:ext cx="7772400" cy="4114800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Через:</a:t>
            </a:r>
          </a:p>
          <a:p>
            <a:pPr marL="457200" indent="-457200">
              <a:buAutoNum type="arabicParenR"/>
            </a:pPr>
            <a:r>
              <a:rPr lang="ru-RU" b="1" dirty="0" smtClean="0">
                <a:solidFill>
                  <a:srgbClr val="002060"/>
                </a:solidFill>
              </a:rPr>
              <a:t>содержание образования; </a:t>
            </a:r>
          </a:p>
          <a:p>
            <a:pPr marL="457200" indent="-457200">
              <a:buAutoNum type="arabicParenR"/>
            </a:pPr>
            <a:r>
              <a:rPr lang="ru-RU" b="1" dirty="0" smtClean="0">
                <a:solidFill>
                  <a:srgbClr val="002060"/>
                </a:solidFill>
              </a:rPr>
              <a:t>методы и формы обучения; </a:t>
            </a:r>
          </a:p>
          <a:p>
            <a:pPr marL="457200" indent="-457200">
              <a:buAutoNum type="arabicParenR"/>
            </a:pPr>
            <a:r>
              <a:rPr lang="ru-RU" b="1" dirty="0" smtClean="0">
                <a:solidFill>
                  <a:srgbClr val="002060"/>
                </a:solidFill>
              </a:rPr>
              <a:t>использование   случайно   возникших   и   специально   созданных воспитывающих ситуаций;</a:t>
            </a:r>
          </a:p>
          <a:p>
            <a:pPr marL="457200" indent="-457200">
              <a:buAutoNum type="arabicParenR"/>
            </a:pPr>
            <a:r>
              <a:rPr lang="ru-RU" b="1" dirty="0" smtClean="0">
                <a:solidFill>
                  <a:srgbClr val="002060"/>
                </a:solidFill>
              </a:rPr>
              <a:t>личность самого учителя (прежде всего и в наибольшей степени).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1489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357166"/>
            <a:ext cx="77724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Задачи экологического содержания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2910" y="1571612"/>
            <a:ext cx="8215370" cy="5000660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b="1" dirty="0">
                <a:solidFill>
                  <a:srgbClr val="002060"/>
                </a:solidFill>
              </a:rPr>
              <a:t>В Сибири ежегодно вырубают 600 тыс. га леса, столько же гибнет от пожаров. Искусственно восстанавливают 200 тыс. га в год. Чтобы компенсировать вырубку, необходимо сажать ежегодно 1,5 млн га </a:t>
            </a:r>
            <a:r>
              <a:rPr lang="ru-RU" sz="2400" b="1" dirty="0" smtClean="0">
                <a:solidFill>
                  <a:srgbClr val="002060"/>
                </a:solidFill>
              </a:rPr>
              <a:t>. </a:t>
            </a:r>
            <a:r>
              <a:rPr lang="ru-RU" sz="2400" b="1" dirty="0">
                <a:solidFill>
                  <a:srgbClr val="002060"/>
                </a:solidFill>
              </a:rPr>
              <a:t>Какой процент лесов восстанавливают от того, что необходимо?</a:t>
            </a:r>
          </a:p>
        </p:txBody>
      </p:sp>
      <p:pic>
        <p:nvPicPr>
          <p:cNvPr id="14338" name="Picture 2" descr="https://vesti-ua.net/uploads/posts/2016-07/1469432214_f2fe6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43306" y="3643314"/>
            <a:ext cx="5214974" cy="293776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1034835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9024" y="285728"/>
            <a:ext cx="8784976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Задачи, способствующих военно-патриотическому воспитанию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5786" y="1571612"/>
            <a:ext cx="7772400" cy="41148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Максимальная скорость советского истребителя военного времени «ЯК - 3» 720 км/ч,   а   немецкого   истребителя   «</a:t>
            </a:r>
            <a:r>
              <a:rPr lang="ru-RU" sz="2400" b="1" dirty="0" err="1" smtClean="0">
                <a:solidFill>
                  <a:srgbClr val="002060"/>
                </a:solidFill>
              </a:rPr>
              <a:t>Мессершмидт</a:t>
            </a:r>
            <a:r>
              <a:rPr lang="ru-RU" sz="2400" b="1" dirty="0" smtClean="0">
                <a:solidFill>
                  <a:srgbClr val="002060"/>
                </a:solidFill>
              </a:rPr>
              <a:t>   –   109»   на   120   км/ч   меньше скорости   «ЯК-3»   и   на   30   км/ч   больше   истребителя   «Фоке – Вульф -190 - А». Найдите скорости немецких истребителей и сравните их со скоростью «ЯК-3»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13314" name="Picture 2" descr="http://pbs.twimg.com/media/Di0S61zW4AEP1FP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4214818"/>
            <a:ext cx="3643338" cy="2412289"/>
          </a:xfrm>
          <a:prstGeom prst="rect">
            <a:avLst/>
          </a:prstGeom>
          <a:noFill/>
        </p:spPr>
      </p:pic>
      <p:pic>
        <p:nvPicPr>
          <p:cNvPr id="13316" name="Picture 4" descr="https://a.d-cd.net/5b9802s-96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4214818"/>
            <a:ext cx="3643338" cy="240612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7356630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Восп потенц уроков матем">
  <a:themeElements>
    <a:clrScheme name="Тема Office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Восп потенц уроков матем</Template>
  <TotalTime>560</TotalTime>
  <Words>882</Words>
  <Application>Microsoft Office PowerPoint</Application>
  <PresentationFormat>Экран (4:3)</PresentationFormat>
  <Paragraphs>111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Восп потенц уроков матем</vt:lpstr>
      <vt:lpstr>Воспитательный потенциал уроков математики.</vt:lpstr>
      <vt:lpstr>Презентация PowerPoint</vt:lpstr>
      <vt:lpstr>Личностные образовательные результаты:</vt:lpstr>
      <vt:lpstr>Презентация PowerPoint</vt:lpstr>
      <vt:lpstr>Математика   учит: </vt:lpstr>
      <vt:lpstr>Воспитываются   такие   черты   характера: </vt:lpstr>
      <vt:lpstr>Воспитание осуществляется посредством четырех факторов:</vt:lpstr>
      <vt:lpstr>Задачи экологического содержания</vt:lpstr>
      <vt:lpstr>Задачи, способствующих военно-патриотическому воспитанию</vt:lpstr>
      <vt:lpstr>Презентация PowerPoint</vt:lpstr>
      <vt:lpstr>Презентация PowerPoint</vt:lpstr>
      <vt:lpstr>«Другие люди»</vt:lpstr>
      <vt:lpstr>Собственное «Я»</vt:lpstr>
      <vt:lpstr>Презентация PowerPoint</vt:lpstr>
      <vt:lpstr>Общество и коллектив</vt:lpstr>
      <vt:lpstr>Бережное отношение </vt:lpstr>
      <vt:lpstr>Презентация PowerPoint</vt:lpstr>
      <vt:lpstr>Задачи о труде людей </vt:lpstr>
      <vt:lpstr>Презентация PowerPoint</vt:lpstr>
      <vt:lpstr>Родина</vt:lpstr>
      <vt:lpstr>Презентация PowerPoint</vt:lpstr>
      <vt:lpstr>Эстетическое воспитание </vt:lpstr>
      <vt:lpstr>Урок математики -  40 минут </vt:lpstr>
    </vt:vector>
  </TitlesOfParts>
  <Company>ГБОУ АО "Северодвинская СКОШИ"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Воспитательный потенциал уроков математики.</dc:title>
  <dc:creator>Kab113</dc:creator>
  <cp:lastModifiedBy>Kab113</cp:lastModifiedBy>
  <cp:revision>40</cp:revision>
  <dcterms:created xsi:type="dcterms:W3CDTF">2022-04-12T07:03:55Z</dcterms:created>
  <dcterms:modified xsi:type="dcterms:W3CDTF">2022-04-22T18:31:11Z</dcterms:modified>
</cp:coreProperties>
</file>