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3" r:id="rId7"/>
    <p:sldId id="261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11" d="100"/>
          <a:sy n="111" d="100"/>
        </p:scale>
        <p:origin x="-1614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A09875-0FF7-4C8B-9DD7-E7EA95FA7873}" type="datetimeFigureOut">
              <a:rPr lang="ru-RU" smtClean="0"/>
              <a:t>12.05.2022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A3722C-A069-41A3-AC9E-E9A33DAD588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0035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A09875-0FF7-4C8B-9DD7-E7EA95FA7873}" type="datetimeFigureOut">
              <a:rPr lang="ru-RU" smtClean="0"/>
              <a:t>12.05.2022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A3722C-A069-41A3-AC9E-E9A33DAD588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78058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A09875-0FF7-4C8B-9DD7-E7EA95FA7873}" type="datetimeFigureOut">
              <a:rPr lang="ru-RU" smtClean="0"/>
              <a:t>12.05.2022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A3722C-A069-41A3-AC9E-E9A33DAD588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565673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A09875-0FF7-4C8B-9DD7-E7EA95FA7873}" type="datetimeFigureOut">
              <a:rPr lang="ru-RU" smtClean="0"/>
              <a:t>12.05.2022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A3722C-A069-41A3-AC9E-E9A33DAD588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71797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A09875-0FF7-4C8B-9DD7-E7EA95FA7873}" type="datetimeFigureOut">
              <a:rPr lang="ru-RU" smtClean="0"/>
              <a:t>12.05.2022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A3722C-A069-41A3-AC9E-E9A33DAD588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016199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A09875-0FF7-4C8B-9DD7-E7EA95FA7873}" type="datetimeFigureOut">
              <a:rPr lang="ru-RU" smtClean="0"/>
              <a:t>12.05.2022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A3722C-A069-41A3-AC9E-E9A33DAD588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30019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A09875-0FF7-4C8B-9DD7-E7EA95FA7873}" type="datetimeFigureOut">
              <a:rPr lang="ru-RU" smtClean="0"/>
              <a:t>12.05.2022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A3722C-A069-41A3-AC9E-E9A33DAD588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4157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A09875-0FF7-4C8B-9DD7-E7EA95FA7873}" type="datetimeFigureOut">
              <a:rPr lang="ru-RU" smtClean="0"/>
              <a:t>12.05.2022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A3722C-A069-41A3-AC9E-E9A33DAD588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208901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A09875-0FF7-4C8B-9DD7-E7EA95FA7873}" type="datetimeFigureOut">
              <a:rPr lang="ru-RU" smtClean="0"/>
              <a:t>12.05.2022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A3722C-A069-41A3-AC9E-E9A33DAD588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212726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A09875-0FF7-4C8B-9DD7-E7EA95FA7873}" type="datetimeFigureOut">
              <a:rPr lang="ru-RU" smtClean="0"/>
              <a:t>12.05.2022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A3722C-A069-41A3-AC9E-E9A33DAD588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3929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A09875-0FF7-4C8B-9DD7-E7EA95FA7873}" type="datetimeFigureOut">
              <a:rPr lang="ru-RU" smtClean="0"/>
              <a:t>12.05.2022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A3722C-A069-41A3-AC9E-E9A33DAD588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029654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A09875-0FF7-4C8B-9DD7-E7EA95FA7873}" type="datetimeFigureOut">
              <a:rPr lang="ru-RU" smtClean="0"/>
              <a:t>12.05.2022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A3722C-A069-41A3-AC9E-E9A33DAD588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61360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https://1zavuch.ru/#/document/99/607175848/ZAP1QAI38H/" TargetMode="Externa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30943" y="1146629"/>
            <a:ext cx="7772400" cy="3335792"/>
          </a:xfrm>
        </p:spPr>
        <p:txBody>
          <a:bodyPr>
            <a:noAutofit/>
          </a:bodyPr>
          <a:lstStyle/>
          <a:p>
            <a:r>
              <a:rPr lang="ru-RU" sz="40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Требования к разработке рабочих программ в соответствии с требованиями</a:t>
            </a:r>
            <a:r>
              <a:rPr lang="ru-RU" sz="40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0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обновленных ФГОС ООО, ФГОС СОО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3000" y="4821238"/>
            <a:ext cx="6858000" cy="1028019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Консультация для учителей</a:t>
            </a:r>
            <a:endParaRPr lang="ru-RU" sz="2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2716629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292555"/>
            <a:ext cx="7886700" cy="708931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6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6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Раздел </a:t>
            </a:r>
            <a:r>
              <a:rPr lang="ru-RU" sz="36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«Планируемые результаты»</a:t>
            </a:r>
            <a:r>
              <a:rPr lang="ru-RU" sz="36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6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600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37220" y="1179320"/>
            <a:ext cx="8345714" cy="4919800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Универсальные кодификаторы </a:t>
            </a:r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проверяемых 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элементов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содержания </a:t>
            </a:r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 требований к результатам освоения 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АООП:</a:t>
            </a:r>
          </a:p>
          <a:p>
            <a:pPr marL="0" indent="0">
              <a:buNone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- ВПР;</a:t>
            </a:r>
          </a:p>
          <a:p>
            <a:pPr>
              <a:buFontTx/>
              <a:buChar char="-"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ГИА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;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FontTx/>
              <a:buChar char="-"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ФИПИ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fipi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ru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/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metodicheskaya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kopilka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 marL="0" indent="0">
              <a:buNone/>
            </a:pP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3143386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292555"/>
            <a:ext cx="7886700" cy="708931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6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6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Раздел «Тематическое планирование»</a:t>
            </a:r>
            <a:r>
              <a:rPr lang="ru-RU" sz="36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6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600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37220" y="1179320"/>
            <a:ext cx="8345714" cy="49198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бязательные  элементы:</a:t>
            </a:r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перечень тем, планируемых для освоения учениками;</a:t>
            </a:r>
          </a:p>
          <a:p>
            <a:pPr lvl="0"/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количество академических часов, отводимых на освоение каждой темы;</a:t>
            </a:r>
          </a:p>
          <a:p>
            <a:pPr lvl="0"/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информацию об электронных учебно-методических материалах, которые можно использовать при изучении каждой темы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400" b="1" u="sng" dirty="0" smtClean="0">
                <a:latin typeface="Times New Roman" pitchFamily="18" charset="0"/>
                <a:cs typeface="Times New Roman" pitchFamily="18" charset="0"/>
                <a:hlinkClick r:id="rId2"/>
              </a:rPr>
              <a:t>п</a:t>
            </a:r>
            <a:r>
              <a:rPr lang="ru-RU" sz="2400" b="1" u="sng" dirty="0">
                <a:latin typeface="Times New Roman" pitchFamily="18" charset="0"/>
                <a:cs typeface="Times New Roman" pitchFamily="18" charset="0"/>
                <a:hlinkClick r:id="rId2"/>
              </a:rPr>
              <a:t>. 32.1 ФГОС ООО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).</a:t>
            </a:r>
          </a:p>
          <a:p>
            <a:pPr>
              <a:lnSpc>
                <a:spcPct val="100000"/>
              </a:lnSpc>
            </a:pPr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00000"/>
              </a:lnSpc>
            </a:pPr>
            <a:r>
              <a:rPr lang="ru-RU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аложить </a:t>
            </a:r>
            <a:r>
              <a:rPr lang="ru-RU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часы на текущий контроль в рамках освоения тем и промежуточную аттестацию</a:t>
            </a:r>
          </a:p>
          <a:p>
            <a:pPr marL="0" indent="0">
              <a:buNone/>
            </a:pP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1924482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292555"/>
            <a:ext cx="7886700" cy="708931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6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6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Раздел «Тематическое планирование»</a:t>
            </a:r>
            <a:r>
              <a:rPr lang="ru-RU" sz="36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6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600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37220" y="1179320"/>
            <a:ext cx="8345714" cy="49198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Электронные учебно-методические материалы:</a:t>
            </a:r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мультимедийные программы;</a:t>
            </a:r>
          </a:p>
          <a:p>
            <a:pPr lvl="0"/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электронные учебники и задачники;</a:t>
            </a:r>
          </a:p>
          <a:p>
            <a:pPr lvl="0"/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электронные библиотеки;</a:t>
            </a:r>
          </a:p>
          <a:p>
            <a:pPr lvl="0"/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виртуальные лаборатории;</a:t>
            </a:r>
          </a:p>
          <a:p>
            <a:pPr lvl="0"/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игровые программы;</a:t>
            </a:r>
          </a:p>
          <a:p>
            <a:pPr lvl="0"/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коллекции цифровых образовательных ресурсов.</a:t>
            </a:r>
          </a:p>
          <a:p>
            <a:pPr marL="0" indent="0">
              <a:buNone/>
            </a:pP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00000"/>
              </a:lnSpc>
            </a:pP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6377692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292555"/>
            <a:ext cx="7886700" cy="708931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6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6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Раздел «Тематическое планирование»</a:t>
            </a:r>
            <a:r>
              <a:rPr lang="ru-RU" sz="36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6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600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68854" y="1110953"/>
            <a:ext cx="8345714" cy="565731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Вариант оформления:</a:t>
            </a:r>
          </a:p>
          <a:p>
            <a:pPr marL="0" indent="0">
              <a:buNone/>
            </a:pP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00000"/>
              </a:lnSpc>
            </a:pP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Пример: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5161279"/>
              </p:ext>
            </p:extLst>
          </p:nvPr>
        </p:nvGraphicFramePr>
        <p:xfrm>
          <a:off x="550197" y="1769687"/>
          <a:ext cx="7969960" cy="1282422"/>
        </p:xfrm>
        <a:graphic>
          <a:graphicData uri="http://schemas.openxmlformats.org/drawingml/2006/table">
            <a:tbl>
              <a:tblPr firstRow="1" firstCol="1" bandRow="1"/>
              <a:tblGrid>
                <a:gridCol w="642346"/>
                <a:gridCol w="3342241"/>
                <a:gridCol w="1054166"/>
                <a:gridCol w="2931207"/>
              </a:tblGrid>
              <a:tr h="47785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№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Тема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Кол-во часов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Электронные учебно-методические материалы</a:t>
                      </a:r>
                      <a:endParaRPr lang="ru-RU" sz="18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4920"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Раздел:         …………….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…………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601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78122575"/>
              </p:ext>
            </p:extLst>
          </p:nvPr>
        </p:nvGraphicFramePr>
        <p:xfrm>
          <a:off x="504202" y="3442878"/>
          <a:ext cx="8041591" cy="2376808"/>
        </p:xfrm>
        <a:graphic>
          <a:graphicData uri="http://schemas.openxmlformats.org/drawingml/2006/table">
            <a:tbl>
              <a:tblPr firstRow="1" firstCol="1" bandRow="1"/>
              <a:tblGrid>
                <a:gridCol w="665045"/>
                <a:gridCol w="4113417"/>
                <a:gridCol w="886814"/>
                <a:gridCol w="2376315"/>
              </a:tblGrid>
              <a:tr h="57636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№</a:t>
                      </a:r>
                      <a:endParaRPr lang="ru-RU" sz="11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Тема/раздел</a:t>
                      </a:r>
                      <a:endParaRPr lang="ru-RU" sz="11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Кол-во </a:t>
                      </a:r>
                      <a:endParaRPr lang="ru-RU" sz="11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часов</a:t>
                      </a:r>
                      <a:endParaRPr lang="ru-RU" sz="11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Электронные учебно-методические материалы</a:t>
                      </a:r>
                      <a:endParaRPr lang="ru-RU" sz="11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0547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</a:t>
                      </a:r>
                      <a:endParaRPr lang="ru-RU" sz="11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Повторение изученного в 6-м классе. Множество рациональных чисел. Сравнение рациональных чисел. Числовые выражения</a:t>
                      </a:r>
                      <a:endParaRPr lang="ru-RU" sz="11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</a:t>
                      </a:r>
                      <a:endParaRPr lang="ru-RU" sz="11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Электронные учебник и задачник</a:t>
                      </a:r>
                      <a:endParaRPr lang="ru-RU" sz="11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824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</a:t>
                      </a:r>
                      <a:endParaRPr lang="ru-RU" sz="11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Способы решения числовых выражений</a:t>
                      </a:r>
                      <a:endParaRPr lang="ru-RU" sz="11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</a:t>
                      </a:r>
                      <a:endParaRPr lang="ru-RU" sz="11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75610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3</a:t>
                      </a:r>
                      <a:endParaRPr lang="ru-RU" sz="11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Повторение. Понятие уравнения и корня уравнения. Решение уравнений</a:t>
                      </a:r>
                      <a:endParaRPr lang="ru-RU" sz="11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</a:t>
                      </a:r>
                      <a:endParaRPr lang="ru-RU" sz="11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Электронные учебник и задачник.</a:t>
                      </a:r>
                      <a:endParaRPr lang="ru-RU" sz="11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Интерактивный урок РЭШ</a:t>
                      </a:r>
                      <a:endParaRPr lang="ru-RU" sz="11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1457347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292555"/>
            <a:ext cx="7886700" cy="708931"/>
          </a:xfrm>
        </p:spPr>
        <p:txBody>
          <a:bodyPr>
            <a:normAutofit/>
          </a:bodyPr>
          <a:lstStyle/>
          <a:p>
            <a:pPr algn="ctr"/>
            <a:r>
              <a:rPr lang="ru-RU" sz="36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 учесть Программу воспитания?</a:t>
            </a:r>
            <a:endParaRPr lang="ru-RU" sz="3600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37220" y="1179320"/>
            <a:ext cx="8345714" cy="49198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Способы:</a:t>
            </a:r>
            <a:endParaRPr lang="ru-RU" sz="3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указать формы учета рабочей программы воспитания в пояснительной записке к рабочей программе;</a:t>
            </a:r>
          </a:p>
          <a:p>
            <a:pPr lvl="0"/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оформить приложение к рабочей программе «Формы учета рабочей программы воспитания»;</a:t>
            </a:r>
          </a:p>
          <a:p>
            <a:pPr lvl="0"/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указать информацию об учете рабочей программы воспитания в разделе «Содержание учебного предмета/учебного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курса»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в описании разделов/тем или отдельным блоком;</a:t>
            </a:r>
          </a:p>
          <a:p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отразить воспитательный компонент содержания программы в отдельной колонке таблицы тематического планирования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00000"/>
              </a:lnSpc>
            </a:pP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188397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292555"/>
            <a:ext cx="7886700" cy="708931"/>
          </a:xfrm>
        </p:spPr>
        <p:txBody>
          <a:bodyPr>
            <a:normAutofit/>
          </a:bodyPr>
          <a:lstStyle/>
          <a:p>
            <a:pPr algn="ctr"/>
            <a:r>
              <a:rPr lang="ru-RU" sz="36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 учесть Программу воспитания?</a:t>
            </a:r>
            <a:endParaRPr lang="ru-RU" sz="3600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37220" y="1179320"/>
            <a:ext cx="8345714" cy="49198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00000"/>
              </a:lnSpc>
            </a:pP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77781098"/>
              </p:ext>
            </p:extLst>
          </p:nvPr>
        </p:nvGraphicFramePr>
        <p:xfrm>
          <a:off x="376015" y="1059678"/>
          <a:ext cx="8289420" cy="4893094"/>
        </p:xfrm>
        <a:graphic>
          <a:graphicData uri="http://schemas.openxmlformats.org/drawingml/2006/table">
            <a:tbl>
              <a:tblPr firstRow="1" firstCol="1" bandRow="1"/>
              <a:tblGrid>
                <a:gridCol w="683665"/>
                <a:gridCol w="2973935"/>
                <a:gridCol w="1128044"/>
                <a:gridCol w="1486969"/>
                <a:gridCol w="2016807"/>
              </a:tblGrid>
              <a:tr h="124768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№ п/п</a:t>
                      </a: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811" marR="6081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Тема/раздел</a:t>
                      </a: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811" marR="6081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Кол-во часов</a:t>
                      </a: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811" marR="6081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Электронные учебно-методические материалы</a:t>
                      </a: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811" marR="6081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 Воспитательный потенциал  темы</a:t>
                      </a: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811" marR="6081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8095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811" marR="6081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Повторение изученного в 6-м классе. Множество рациональных чисел. Сравнение рациональных чисел. Числовые выражения</a:t>
                      </a: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811" marR="6081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811" marR="6081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Электронные учебник и задачник</a:t>
                      </a: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811" marR="6081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Использование воспитательных возможностей содержания темы через подбор соответствующих задач для решения</a:t>
                      </a: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811" marR="6081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3518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endParaRPr lang="ru-RU" sz="16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811" marR="6081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Способы решения числовых выражений</a:t>
                      </a: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811" marR="6081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811" marR="6081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Электронные учебник и задачник</a:t>
                      </a: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811" marR="6081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Включение в урок игровых процедур для поддержания мотивации обучающихся к получению знаний</a:t>
                      </a: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811" marR="6081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788477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292555"/>
            <a:ext cx="7886700" cy="708931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6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Оценочный модуль рабочей программы </a:t>
            </a:r>
            <a:endParaRPr lang="ru-RU" sz="3600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45766" y="1256232"/>
            <a:ext cx="8345714" cy="49198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Описание </a:t>
            </a:r>
            <a:r>
              <a:rPr lang="ru-RU" sz="2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должно включить:</a:t>
            </a:r>
          </a:p>
          <a:p>
            <a:pPr lvl="0"/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список итоговых планируемых результатов с указанием этапов их формирования и способов оценки (например, текущая/тематическая; устно/письменно/практика);</a:t>
            </a:r>
          </a:p>
          <a:p>
            <a:pPr lvl="0"/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требования к выставлению отметок за промежуточную аттестацию (при необходимости – с учетом степени значимости отметок за отдельные оценочные процедуры);</a:t>
            </a:r>
          </a:p>
          <a:p>
            <a:pPr lvl="0"/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график контрольных мероприятий.</a:t>
            </a:r>
          </a:p>
          <a:p>
            <a:pPr marL="0" indent="0">
              <a:buNone/>
            </a:pPr>
            <a:r>
              <a:rPr lang="ru-RU" sz="2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600" b="1" dirty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00000"/>
              </a:lnSpc>
            </a:pP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7015677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292555"/>
            <a:ext cx="7886700" cy="708931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6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Оценочный модуль рабочей программы </a:t>
            </a:r>
            <a:endParaRPr lang="ru-RU" sz="3600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60307" y="883215"/>
            <a:ext cx="8576043" cy="529281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sz="2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600" b="1" dirty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00000"/>
              </a:lnSpc>
            </a:pP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  <a:p>
            <a:endParaRPr lang="ru-RU" b="1" dirty="0" smtClean="0"/>
          </a:p>
          <a:p>
            <a:pPr marL="0" indent="0" algn="ctr">
              <a:buNone/>
            </a:pP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График </a:t>
            </a:r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контрольных мероприятий</a:t>
            </a:r>
            <a:endParaRPr lang="ru-RU" sz="2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56861051"/>
              </p:ext>
            </p:extLst>
          </p:nvPr>
        </p:nvGraphicFramePr>
        <p:xfrm>
          <a:off x="743484" y="1919398"/>
          <a:ext cx="7853584" cy="876300"/>
        </p:xfrm>
        <a:graphic>
          <a:graphicData uri="http://schemas.openxmlformats.org/drawingml/2006/table">
            <a:tbl>
              <a:tblPr firstRow="1" firstCol="1" bandRow="1"/>
              <a:tblGrid>
                <a:gridCol w="1239140"/>
                <a:gridCol w="3070371"/>
                <a:gridCol w="1555973"/>
                <a:gridCol w="1988100"/>
              </a:tblGrid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 pitchFamily="18" charset="0"/>
                          <a:ea typeface="Bookman Old Style"/>
                          <a:cs typeface="Times New Roman" pitchFamily="18" charset="0"/>
                        </a:rPr>
                        <a:t>Тема</a:t>
                      </a:r>
                      <a:r>
                        <a:rPr lang="ru-RU" sz="1800" b="1" dirty="0" smtClean="0">
                          <a:effectLst/>
                          <a:latin typeface="Times New Roman" pitchFamily="18" charset="0"/>
                          <a:ea typeface="Bookman Old Style"/>
                          <a:cs typeface="Times New Roman" pitchFamily="18" charset="0"/>
                        </a:rPr>
                        <a:t>/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effectLst/>
                          <a:latin typeface="Times New Roman" pitchFamily="18" charset="0"/>
                          <a:ea typeface="Bookman Old Style"/>
                          <a:cs typeface="Times New Roman" pitchFamily="18" charset="0"/>
                        </a:rPr>
                        <a:t>раздел</a:t>
                      </a:r>
                      <a:endParaRPr lang="ru-RU" sz="18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 pitchFamily="18" charset="0"/>
                          <a:ea typeface="Bookman Old Style"/>
                          <a:cs typeface="Times New Roman" pitchFamily="18" charset="0"/>
                        </a:rPr>
                        <a:t>Планируемые предметные результаты</a:t>
                      </a:r>
                      <a:endParaRPr lang="ru-RU" sz="18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 pitchFamily="18" charset="0"/>
                          <a:ea typeface="Bookman Old Style"/>
                          <a:cs typeface="Times New Roman" pitchFamily="18" charset="0"/>
                        </a:rPr>
                        <a:t>Способ оценки</a:t>
                      </a:r>
                      <a:endParaRPr lang="ru-RU" sz="18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 pitchFamily="18" charset="0"/>
                          <a:ea typeface="Bookman Old Style"/>
                          <a:cs typeface="Times New Roman" pitchFamily="18" charset="0"/>
                        </a:rPr>
                        <a:t>Инструментарий/</a:t>
                      </a:r>
                      <a:endParaRPr lang="ru-RU" sz="18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 pitchFamily="18" charset="0"/>
                          <a:ea typeface="Bookman Old Style"/>
                          <a:cs typeface="Times New Roman" pitchFamily="18" charset="0"/>
                        </a:rPr>
                        <a:t>КИМ</a:t>
                      </a:r>
                      <a:endParaRPr lang="ru-RU" sz="18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Bookman Old Style"/>
                          <a:cs typeface="Times New Roman"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Bookman Old Style"/>
                          <a:cs typeface="Times New Roman"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Bookman Old Style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Bookman Old Style"/>
                          <a:cs typeface="Times New Roman"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289830" y="1019884"/>
            <a:ext cx="6905729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Bookman Old Style" pitchFamily="18" charset="0"/>
                <a:cs typeface="Times New Roman" pitchFamily="18" charset="0"/>
              </a:rPr>
              <a:t>Вариант оформления: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Bookman Old Style" pitchFamily="18" charset="0"/>
                <a:cs typeface="Times New Roman" pitchFamily="18" charset="0"/>
              </a:rPr>
              <a:t>  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Bookman Old Style" pitchFamily="18" charset="0"/>
                <a:cs typeface="Times New Roman" pitchFamily="18" charset="0"/>
              </a:rPr>
              <a:t>Оценочные средства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70863039"/>
              </p:ext>
            </p:extLst>
          </p:nvPr>
        </p:nvGraphicFramePr>
        <p:xfrm>
          <a:off x="820395" y="3912665"/>
          <a:ext cx="7605758" cy="916681"/>
        </p:xfrm>
        <a:graphic>
          <a:graphicData uri="http://schemas.openxmlformats.org/drawingml/2006/table">
            <a:tbl>
              <a:tblPr firstRow="1" firstCol="1" bandRow="1"/>
              <a:tblGrid>
                <a:gridCol w="1062894"/>
                <a:gridCol w="1641391"/>
                <a:gridCol w="3029944"/>
                <a:gridCol w="1871529"/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ru-RU" sz="16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Класс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ru-RU" sz="16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Предмет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ru-RU" sz="16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Вид работы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7780" indent="-17780" algn="ctr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ru-RU" sz="16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Дата проведения работы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9791"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289830" y="5255664"/>
            <a:ext cx="856361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Требования к выставлению отметок (критерии оценивания)</a:t>
            </a:r>
            <a:endParaRPr lang="ru-RU" sz="2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14326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839831"/>
          </a:xfrm>
        </p:spPr>
        <p:txBody>
          <a:bodyPr>
            <a:normAutofit/>
          </a:bodyPr>
          <a:lstStyle/>
          <a:p>
            <a:pPr algn="ctr"/>
            <a:r>
              <a:rPr lang="ru-RU" sz="3600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Источники информации</a:t>
            </a:r>
            <a:endParaRPr lang="ru-RU" sz="3600" b="1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8650" y="1162228"/>
            <a:ext cx="7886700" cy="4989098"/>
          </a:xfrm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Приказ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Минпросвещения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России от 31.05.2021 г. № 287 « Об утверждении федерального государственного образовательного стандарта  основного общего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образования»;</a:t>
            </a:r>
          </a:p>
          <a:p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Приказ Министерства образования и науки РФ от 17 мая 2012 г. N 413 "Об утверждении федерального государственного образовательного стандарта среднего общего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образования« (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с изменениями и дополнениями от 29.12.2014 г., 31.12.2015 г., 29.06.2017 г., 24.09.2020г., 11.12.2020 г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.);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Приказ Минобразования и науки РФ от 17.12.2010 г. №1897 «Об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утверждении федерального государственного образовательного стандарта  основного общего образования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» (с изм. и доп.);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Примерная адаптированная основная образовательная программа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основного общего образования (одобрена решением федерального учебно-методического объединения по общему образованию, протокол от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8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марта 2022 г. № 1/22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);</a:t>
            </a:r>
          </a:p>
          <a:p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Примерная основная общеобразовательная программа среднего общего образования (одобрена решением федерального учебно-методического объединения по общему образованию, протокол от 28 июня 2016 г. № 2/16-3); </a:t>
            </a: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Примерная основная общеобразовательная программа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основного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общего образования (одобрена решением федерального учебно-методического объединения по общему образованию, протокол от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8 апреля 2015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г. №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1/15)</a:t>
            </a:r>
          </a:p>
          <a:p>
            <a:r>
              <a:rPr lang="ru-RU" sz="1400" smtClean="0">
                <a:latin typeface="Times New Roman" pitchFamily="18" charset="0"/>
                <a:cs typeface="Times New Roman" pitchFamily="18" charset="0"/>
              </a:rPr>
              <a:t>Материалы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из Справочной системы «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Завуч» https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://1zavuch.ru</a:t>
            </a:r>
            <a:br>
              <a:rPr lang="ru-RU" sz="1400" dirty="0">
                <a:latin typeface="Times New Roman" pitchFamily="18" charset="0"/>
                <a:cs typeface="Times New Roman" pitchFamily="18" charset="0"/>
              </a:rPr>
            </a:b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93553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48343" y="435428"/>
            <a:ext cx="8461827" cy="6081485"/>
          </a:xfrm>
        </p:spPr>
        <p:txBody>
          <a:bodyPr>
            <a:normAutofit fontScale="55000" lnSpcReduction="20000"/>
          </a:bodyPr>
          <a:lstStyle/>
          <a:p>
            <a:r>
              <a:rPr lang="ru-RU" sz="40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ФГОС ООО (2 </a:t>
            </a:r>
            <a:r>
              <a:rPr lang="ru-RU" sz="40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поколение) (6-10 классы):</a:t>
            </a:r>
            <a:endParaRPr lang="ru-RU" sz="4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Приказ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Минпросвещения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науки РФ от 17.12.2010г. № 1897 (с посл. измен. 11.12.2020г)</a:t>
            </a:r>
          </a:p>
          <a:p>
            <a:pPr marL="0" indent="0">
              <a:buNone/>
            </a:pP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Примерная основная образовательная программа основного общего образования (одобрена решением федерального учебно-методического  объединения по общему образованию (протокол от 08.04.2015г. №1/15)</a:t>
            </a:r>
          </a:p>
          <a:p>
            <a:r>
              <a:rPr lang="ru-RU" sz="40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Обновленный ФГОС </a:t>
            </a:r>
            <a:r>
              <a:rPr lang="ru-RU" sz="40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ООО (5 класс)</a:t>
            </a:r>
            <a:r>
              <a:rPr lang="ru-RU" sz="4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Приказ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Минпросвещения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от 31 мая 2021г. № 287;</a:t>
            </a:r>
          </a:p>
          <a:p>
            <a:pPr marL="0" indent="0">
              <a:buNone/>
            </a:pP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Примерная адаптированная образовательная программа основного общего образования обучающихся с нарушениями опорно-двигательного аппарата (одобрена решением федерального учебно-методического  объединения по общему образованию (протокол от 18 марта 2022 г. № 1/22))</a:t>
            </a:r>
          </a:p>
          <a:p>
            <a:r>
              <a:rPr lang="ru-RU" sz="40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ФГОС </a:t>
            </a:r>
            <a:r>
              <a:rPr lang="ru-RU" sz="40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СОО (11 класс):</a:t>
            </a:r>
            <a:endParaRPr lang="ru-RU" sz="4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Приказ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Минпросвещения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науки РФ от 17 мая 2012г № 413 </a:t>
            </a:r>
          </a:p>
          <a:p>
            <a:pPr marL="0" indent="0">
              <a:buNone/>
            </a:pP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(в ред. от 11.12.2020 г.);</a:t>
            </a:r>
          </a:p>
          <a:p>
            <a:pPr marL="0" indent="0">
              <a:buNone/>
            </a:pP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Примерная образовательная программа среднего общего образования </a:t>
            </a:r>
          </a:p>
          <a:p>
            <a:pPr marL="0" indent="0">
              <a:buNone/>
            </a:pP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(одобрена решением федерального учебно-методического  объединения по общему образованию (протокол  от 28 июня 2016 г. № 2/16-з).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52269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107178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6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Требования к рабочим </a:t>
            </a:r>
            <a:r>
              <a:rPr lang="ru-RU" sz="36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программам, в соответствии с требованиями ФГОС</a:t>
            </a:r>
            <a:endParaRPr lang="ru-RU" sz="3600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69111857"/>
              </p:ext>
            </p:extLst>
          </p:nvPr>
        </p:nvGraphicFramePr>
        <p:xfrm>
          <a:off x="420914" y="1436916"/>
          <a:ext cx="8331200" cy="5061639"/>
        </p:xfrm>
        <a:graphic>
          <a:graphicData uri="http://schemas.openxmlformats.org/drawingml/2006/table">
            <a:tbl>
              <a:tblPr firstRow="1" firstCol="1" bandRow="1"/>
              <a:tblGrid>
                <a:gridCol w="4165189">
                  <a:extLst>
                    <a:ext uri="{9D8B030D-6E8A-4147-A177-3AD203B41FA5}">
                      <a16:colId xmlns="" xmlns:a16="http://schemas.microsoft.com/office/drawing/2014/main" val="233589562"/>
                    </a:ext>
                  </a:extLst>
                </a:gridCol>
                <a:gridCol w="4166011">
                  <a:extLst>
                    <a:ext uri="{9D8B030D-6E8A-4147-A177-3AD203B41FA5}">
                      <a16:colId xmlns="" xmlns:a16="http://schemas.microsoft.com/office/drawing/2014/main" val="332650240"/>
                    </a:ext>
                  </a:extLst>
                </a:gridCol>
              </a:tblGrid>
              <a:tr h="30479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Обновленный  ФГОС  ООО</a:t>
                      </a:r>
                      <a:endParaRPr lang="ru-RU" sz="1800" b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ФГОС ООО (2 </a:t>
                      </a:r>
                      <a:r>
                        <a:rPr lang="ru-RU" sz="1800" b="1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покол</a:t>
                      </a:r>
                      <a:r>
                        <a:rPr lang="ru-RU" sz="1800" b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.), ФГОС СОО</a:t>
                      </a:r>
                      <a:endParaRPr lang="ru-RU" sz="1800" b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4120536945"/>
                  </a:ext>
                </a:extLst>
              </a:tr>
              <a:tr h="6096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 содержание учебного предмета, учебного курса, учебного модуля</a:t>
                      </a:r>
                      <a:endParaRPr lang="ru-RU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 планируемые результаты  освоения  учебного предмета, курса</a:t>
                      </a:r>
                      <a:endParaRPr lang="ru-RU" sz="16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49951048"/>
                  </a:ext>
                </a:extLst>
              </a:tr>
              <a:tr h="91439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 планируемые результаты освоения учебного предмета, учебного курса, учебного модуля</a:t>
                      </a:r>
                      <a:endParaRPr lang="ru-RU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 содержание учебного предмета, курса</a:t>
                      </a:r>
                      <a:endParaRPr lang="ru-RU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72949895"/>
                  </a:ext>
                </a:extLst>
              </a:tr>
              <a:tr h="200297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 тематическое планирование с указанием </a:t>
                      </a: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 указанием количества академических часов, отводимых на освоение каждой темы, и возможность использования по этой теме ЭОР и ЦОР, которые являются учебно-методическими материалами.</a:t>
                      </a:r>
                      <a:endParaRPr lang="ru-RU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 тематическое планирование, в т.ч. с учетом рабочей программы воспитания с указанием количества часов, отводимых на освоение каждой темы</a:t>
                      </a:r>
                      <a:endParaRPr lang="ru-RU" sz="16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3056822156"/>
                  </a:ext>
                </a:extLst>
              </a:tr>
              <a:tr h="12192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Рабочие программы учебных предметов, учебных курсов, учебных модулей формируются с учетом рабочей программы воспитания.</a:t>
                      </a:r>
                      <a:endParaRPr lang="ru-RU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669384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246296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0593" y="0"/>
            <a:ext cx="7886700" cy="1274988"/>
          </a:xfrm>
        </p:spPr>
        <p:txBody>
          <a:bodyPr>
            <a:noAutofit/>
          </a:bodyPr>
          <a:lstStyle/>
          <a:p>
            <a:pPr algn="ctr"/>
            <a:r>
              <a:rPr lang="ru-RU" sz="36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6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Что </a:t>
            </a:r>
            <a:r>
              <a:rPr lang="ru-RU" sz="36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прописать в пояснительной записке? </a:t>
            </a:r>
            <a:r>
              <a:rPr lang="ru-RU" sz="36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6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600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77371" y="1274988"/>
            <a:ext cx="8505372" cy="5212898"/>
          </a:xfrm>
        </p:spPr>
        <p:txBody>
          <a:bodyPr>
            <a:noAutofit/>
          </a:bodyPr>
          <a:lstStyle/>
          <a:p>
            <a:pPr lvl="0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перечень нормативных правовых актов, регламентирующих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разработку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рабочей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программы учебного предмета/учебного курса /учебного модуля;</a:t>
            </a:r>
          </a:p>
          <a:p>
            <a:pPr lvl="0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цель и задачи изучения учебного предмета/учебного курса/учебного модуля;</a:t>
            </a:r>
          </a:p>
          <a:p>
            <a:pPr lvl="0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место учебного предмета/учебного курса/учебного модуля в учебном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плане школы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lvl="0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уровень освоения программы по предметам "Математика", "Информатика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", "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Физика", "Химия", "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Биология« (базовый, углубленный);</a:t>
            </a:r>
          </a:p>
          <a:p>
            <a:pPr lvl="0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срок реализации  программы;</a:t>
            </a:r>
          </a:p>
          <a:p>
            <a:pPr lvl="0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формы  контроля, промежуточной аттестации; </a:t>
            </a:r>
          </a:p>
          <a:p>
            <a:pPr lvl="0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УМК учебного предмета/учебного курса/учебного модуля.</a:t>
            </a:r>
          </a:p>
          <a:p>
            <a:pPr lvl="0"/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968663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970188"/>
          </a:xfrm>
        </p:spPr>
        <p:txBody>
          <a:bodyPr>
            <a:noAutofit/>
          </a:bodyPr>
          <a:lstStyle/>
          <a:p>
            <a:pPr algn="ctr"/>
            <a:r>
              <a:rPr lang="ru-RU" sz="34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4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4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Раздел </a:t>
            </a:r>
            <a:r>
              <a:rPr lang="ru-RU" sz="34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«Содержание учебного предмета, учебного курса, модуля»</a:t>
            </a:r>
            <a:r>
              <a:rPr lang="ru-RU" sz="34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4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400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06399" y="1451428"/>
            <a:ext cx="8374743" cy="5036457"/>
          </a:xfrm>
        </p:spPr>
        <p:txBody>
          <a:bodyPr>
            <a:normAutofit lnSpcReduction="10000"/>
          </a:bodyPr>
          <a:lstStyle/>
          <a:p>
            <a:r>
              <a:rPr lang="ru-RU" sz="2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обозначить </a:t>
            </a:r>
            <a:r>
              <a:rPr lang="ru-RU" sz="25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разделы;</a:t>
            </a:r>
          </a:p>
          <a:p>
            <a:r>
              <a:rPr lang="ru-RU" sz="2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25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ыделить тематические блоки;</a:t>
            </a:r>
          </a:p>
          <a:p>
            <a:r>
              <a:rPr lang="ru-RU" sz="25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указать все </a:t>
            </a:r>
            <a:r>
              <a:rPr lang="ru-RU" sz="25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темы (единицы содержания);</a:t>
            </a:r>
          </a:p>
          <a:p>
            <a:r>
              <a:rPr lang="ru-RU" sz="2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учесть </a:t>
            </a:r>
            <a:r>
              <a:rPr lang="ru-RU" sz="25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концепции преподавания;</a:t>
            </a:r>
          </a:p>
          <a:p>
            <a:r>
              <a:rPr lang="ru-RU" sz="25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прописать </a:t>
            </a:r>
            <a:r>
              <a:rPr lang="ru-RU" sz="2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темы практических, лабораторных работ, опытов, экскурсий (там, где предусмотрено программой), проектных и исследовательских работ, вопросы регионального </a:t>
            </a:r>
            <a:r>
              <a:rPr lang="ru-RU" sz="25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содержания;</a:t>
            </a:r>
          </a:p>
          <a:p>
            <a:r>
              <a:rPr lang="ru-RU" sz="25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межпредметные</a:t>
            </a:r>
            <a:r>
              <a:rPr lang="ru-RU" sz="25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связи  </a:t>
            </a:r>
          </a:p>
          <a:p>
            <a:pPr marL="0" indent="0" algn="ctr">
              <a:buNone/>
            </a:pPr>
            <a:endParaRPr lang="ru-RU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Содержание </a:t>
            </a:r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учебного курса составляется на уровень обучения </a:t>
            </a:r>
            <a:r>
              <a:rPr lang="ru-RU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 </a:t>
            </a:r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разбивкой по классам. </a:t>
            </a:r>
          </a:p>
        </p:txBody>
      </p:sp>
    </p:spTree>
    <p:extLst>
      <p:ext uri="{BB962C8B-B14F-4D97-AF65-F5344CB8AC3E}">
        <p14:creationId xmlns:p14="http://schemas.microsoft.com/office/powerpoint/2010/main" val="20896442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292555"/>
            <a:ext cx="7886700" cy="708931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6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6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Раздел </a:t>
            </a:r>
            <a:r>
              <a:rPr lang="ru-RU" sz="36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«Планируемые результаты»</a:t>
            </a:r>
            <a:r>
              <a:rPr lang="ru-RU" sz="36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6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600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62857" y="1001486"/>
            <a:ext cx="8345714" cy="5413828"/>
          </a:xfrm>
        </p:spPr>
        <p:txBody>
          <a:bodyPr/>
          <a:lstStyle/>
          <a:p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личностные</a:t>
            </a: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;</a:t>
            </a:r>
            <a:endParaRPr lang="ru-RU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метапредметные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;  </a:t>
            </a:r>
          </a:p>
          <a:p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предметные.  </a:t>
            </a:r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Необходимо соотнести планируемые </a:t>
            </a:r>
            <a:r>
              <a:rPr lang="ru-RU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результаты, прописанные в </a:t>
            </a:r>
            <a:r>
              <a:rPr lang="ru-RU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ФГОС и </a:t>
            </a:r>
            <a:r>
              <a:rPr lang="ru-RU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АООП!!!</a:t>
            </a:r>
            <a:endParaRPr lang="ru-RU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ru-RU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8743993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292555"/>
            <a:ext cx="7886700" cy="708931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6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6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Раздел </a:t>
            </a:r>
            <a:r>
              <a:rPr lang="ru-RU" sz="36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«Планируемые результаты»</a:t>
            </a:r>
            <a:r>
              <a:rPr lang="ru-RU" sz="36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6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600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62857" y="1001486"/>
            <a:ext cx="8345714" cy="5413828"/>
          </a:xfrm>
        </p:spPr>
        <p:txBody>
          <a:bodyPr/>
          <a:lstStyle/>
          <a:p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Задаются в </a:t>
            </a:r>
            <a:r>
              <a:rPr lang="ru-RU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деятельностной</a:t>
            </a: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форме</a:t>
            </a:r>
          </a:p>
          <a:p>
            <a:pPr marL="0" indent="0">
              <a:buNone/>
            </a:pP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ФГОС: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«овладение историческими понятиями и их использование для решения учебных и практических задач»</a:t>
            </a:r>
          </a:p>
          <a:p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рабочей программе: </a:t>
            </a:r>
          </a:p>
          <a:p>
            <a:pPr marL="0" indent="0">
              <a:buNone/>
            </a:pP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- владеть историческими понятиями:……, ……..   </a:t>
            </a:r>
          </a:p>
          <a:p>
            <a:pPr marL="0" indent="0">
              <a:buNone/>
            </a:pP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- использовать  исторические понятия …., ……  для решения учебных и практических задач.   </a:t>
            </a:r>
          </a:p>
          <a:p>
            <a:pPr marL="0" indent="0">
              <a:buNone/>
            </a:pPr>
            <a:endParaRPr lang="ru-RU" sz="2400" b="1" dirty="0"/>
          </a:p>
        </p:txBody>
      </p:sp>
    </p:spTree>
    <p:extLst>
      <p:ext uri="{BB962C8B-B14F-4D97-AF65-F5344CB8AC3E}">
        <p14:creationId xmlns:p14="http://schemas.microsoft.com/office/powerpoint/2010/main" val="134817302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292555"/>
            <a:ext cx="7886700" cy="708931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6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6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Раздел </a:t>
            </a:r>
            <a:r>
              <a:rPr lang="ru-RU" sz="36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«Планируемые результаты»</a:t>
            </a:r>
            <a:r>
              <a:rPr lang="ru-RU" sz="36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6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600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62857" y="1495514"/>
            <a:ext cx="8345714" cy="4919800"/>
          </a:xfrm>
        </p:spPr>
        <p:txBody>
          <a:bodyPr/>
          <a:lstStyle/>
          <a:p>
            <a:r>
              <a:rPr lang="ru-RU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u="sng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Все</a:t>
            </a:r>
            <a:r>
              <a:rPr lang="ru-RU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планируемые результаты </a:t>
            </a: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подлежат </a:t>
            </a:r>
            <a:r>
              <a:rPr lang="ru-RU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оценке их достижения </a:t>
            </a: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обучающимися!!!</a:t>
            </a:r>
            <a:endParaRPr lang="ru-RU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Результат: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создавать элементарные произведения музыки, фрагменты мелодий или танцев</a:t>
            </a:r>
          </a:p>
          <a:p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Инструмент: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творческое задание или музыкальная сюжетная игра.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3525479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292555"/>
            <a:ext cx="7886700" cy="708931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6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6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Раздел </a:t>
            </a:r>
            <a:r>
              <a:rPr lang="ru-RU" sz="36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«Планируемые результаты»</a:t>
            </a:r>
            <a:r>
              <a:rPr lang="ru-RU" sz="36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6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600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37220" y="1034041"/>
            <a:ext cx="8345714" cy="4919800"/>
          </a:xfrm>
        </p:spPr>
        <p:txBody>
          <a:bodyPr>
            <a:normAutofit lnSpcReduction="10000"/>
          </a:bodyPr>
          <a:lstStyle/>
          <a:p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Предметные результаты</a:t>
            </a: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освоения рабочей программы должны соответствовать как </a:t>
            </a:r>
            <a:r>
              <a:rPr lang="ru-RU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общим требованиям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для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АООП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, так и </a:t>
            </a:r>
            <a:r>
              <a:rPr lang="ru-RU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требованиям для конкретного предмета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>
              <a:buNone/>
            </a:pP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Общие 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требования:</a:t>
            </a:r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освоение учениками научных знаний, умений и способов действий, специфических для соответствующей предметной области;</a:t>
            </a:r>
          </a:p>
          <a:p>
            <a:pPr lvl="0"/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предпосылки научного типа мышления;</a:t>
            </a:r>
          </a:p>
          <a:p>
            <a:pPr lvl="0"/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виды деятельности по получению нового знания, его интерпретации, преобразованию и применению в различных учебных ситуациях, в том числе при создании учебных и социальных проектов.</a:t>
            </a:r>
          </a:p>
          <a:p>
            <a:pPr marL="0" indent="0">
              <a:buNone/>
            </a:pP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2521827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109</TotalTime>
  <Words>1133</Words>
  <Application>Microsoft Office PowerPoint</Application>
  <PresentationFormat>Экран (4:3)</PresentationFormat>
  <Paragraphs>184</Paragraphs>
  <Slides>18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Тема Office</vt:lpstr>
      <vt:lpstr>Требования к разработке рабочих программ в соответствии с требованиями обновленных ФГОС ООО, ФГОС СОО </vt:lpstr>
      <vt:lpstr>Презентация PowerPoint</vt:lpstr>
      <vt:lpstr>Требования к рабочим программам, в соответствии с требованиями ФГОС</vt:lpstr>
      <vt:lpstr> Что прописать в пояснительной записке?  </vt:lpstr>
      <vt:lpstr> Раздел «Содержание учебного предмета, учебного курса, модуля» </vt:lpstr>
      <vt:lpstr> Раздел «Планируемые результаты» </vt:lpstr>
      <vt:lpstr> Раздел «Планируемые результаты» </vt:lpstr>
      <vt:lpstr> Раздел «Планируемые результаты» </vt:lpstr>
      <vt:lpstr> Раздел «Планируемые результаты» </vt:lpstr>
      <vt:lpstr> Раздел «Планируемые результаты» </vt:lpstr>
      <vt:lpstr> Раздел «Тематическое планирование» </vt:lpstr>
      <vt:lpstr> Раздел «Тематическое планирование» </vt:lpstr>
      <vt:lpstr> Раздел «Тематическое планирование» </vt:lpstr>
      <vt:lpstr>Как учесть Программу воспитания?</vt:lpstr>
      <vt:lpstr>Как учесть Программу воспитания?</vt:lpstr>
      <vt:lpstr>Оценочный модуль рабочей программы </vt:lpstr>
      <vt:lpstr>Оценочный модуль рабочей программы </vt:lpstr>
      <vt:lpstr>Источники информации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Требования к разработке рабочих программ в соответствии с требованиями обновленных ФГОС ООО, ФГОС СОО </dc:title>
  <dc:creator>HOME</dc:creator>
  <cp:lastModifiedBy>ЗамдикУР</cp:lastModifiedBy>
  <cp:revision>13</cp:revision>
  <dcterms:created xsi:type="dcterms:W3CDTF">2022-05-11T18:08:38Z</dcterms:created>
  <dcterms:modified xsi:type="dcterms:W3CDTF">2022-05-12T07:09:29Z</dcterms:modified>
</cp:coreProperties>
</file>