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4" r:id="rId2"/>
    <p:sldId id="315" r:id="rId3"/>
    <p:sldId id="316" r:id="rId4"/>
    <p:sldId id="317" r:id="rId5"/>
    <p:sldId id="318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9" r:id="rId14"/>
    <p:sldId id="330" r:id="rId15"/>
    <p:sldId id="331" r:id="rId16"/>
    <p:sldId id="332" r:id="rId17"/>
    <p:sldId id="327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DD607E52-EEA8-4B1F-8551-E29A60522A67}">
          <p14:sldIdLst>
            <p14:sldId id="314"/>
            <p14:sldId id="315"/>
            <p14:sldId id="316"/>
            <p14:sldId id="317"/>
            <p14:sldId id="318"/>
            <p14:sldId id="320"/>
            <p14:sldId id="321"/>
            <p14:sldId id="322"/>
            <p14:sldId id="323"/>
            <p14:sldId id="324"/>
            <p14:sldId id="325"/>
            <p14:sldId id="326"/>
            <p14:sldId id="329"/>
            <p14:sldId id="330"/>
            <p14:sldId id="331"/>
            <p14:sldId id="332"/>
            <p14:sldId id="327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FFCCFF"/>
    <a:srgbClr val="EEF1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AFA530-E626-4540-BAC0-3CFBDEE15FF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8CF6EE-1490-47DE-B3B3-3C9266BB062E}">
      <dgm:prSet phldrT="[Текст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Функциональная грамотность</a:t>
          </a:r>
          <a:endParaRPr lang="ru-RU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5AA845-6570-49C5-9E5C-BACB63234A1A}" type="parTrans" cxnId="{0F86FC5E-7AF3-4366-A61F-37372AC4CE57}">
      <dgm:prSet/>
      <dgm:spPr/>
      <dgm:t>
        <a:bodyPr/>
        <a:lstStyle/>
        <a:p>
          <a:endParaRPr lang="ru-RU"/>
        </a:p>
      </dgm:t>
    </dgm:pt>
    <dgm:pt modelId="{8F18C88E-19CC-4234-BDE7-CB7623DA3941}" type="sibTrans" cxnId="{0F86FC5E-7AF3-4366-A61F-37372AC4CE57}">
      <dgm:prSet/>
      <dgm:spPr/>
      <dgm:t>
        <a:bodyPr/>
        <a:lstStyle/>
        <a:p>
          <a:endParaRPr lang="ru-RU"/>
        </a:p>
      </dgm:t>
    </dgm:pt>
    <dgm:pt modelId="{09E0E19C-2662-4699-ADBB-93FFC115AE7C}">
      <dgm:prSet phldrT="[Текст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ru-RU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Метапредметные</a:t>
          </a:r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умения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89B18C-6AF5-44B2-84D0-AF7717DB84CD}" type="parTrans" cxnId="{DACB90CE-C1A3-445A-B9EF-C582B243F732}">
      <dgm:prSet/>
      <dgm:spPr/>
      <dgm:t>
        <a:bodyPr/>
        <a:lstStyle/>
        <a:p>
          <a:endParaRPr lang="ru-RU"/>
        </a:p>
      </dgm:t>
    </dgm:pt>
    <dgm:pt modelId="{FFAB5765-DC6D-4EEE-9818-1B2D2DAF38B5}" type="sibTrans" cxnId="{DACB90CE-C1A3-445A-B9EF-C582B243F732}">
      <dgm:prSet/>
      <dgm:spPr/>
      <dgm:t>
        <a:bodyPr/>
        <a:lstStyle/>
        <a:p>
          <a:endParaRPr lang="ru-RU"/>
        </a:p>
      </dgm:t>
    </dgm:pt>
    <dgm:pt modelId="{34401648-791B-4B08-86BF-D17353118DDF}">
      <dgm:prSet phldrT="[Текст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Новые умения ФГ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E76919-8FB4-493D-AE58-B0494DAF3F3A}" type="parTrans" cxnId="{A116B6A3-A76E-4F9A-AEE8-AEF4C9A510CD}">
      <dgm:prSet/>
      <dgm:spPr/>
      <dgm:t>
        <a:bodyPr/>
        <a:lstStyle/>
        <a:p>
          <a:endParaRPr lang="ru-RU"/>
        </a:p>
      </dgm:t>
    </dgm:pt>
    <dgm:pt modelId="{D7D1BFF9-B0B3-45B9-A15F-494C1C14FE23}" type="sibTrans" cxnId="{A116B6A3-A76E-4F9A-AEE8-AEF4C9A510CD}">
      <dgm:prSet/>
      <dgm:spPr/>
      <dgm:t>
        <a:bodyPr/>
        <a:lstStyle/>
        <a:p>
          <a:endParaRPr lang="ru-RU"/>
        </a:p>
      </dgm:t>
    </dgm:pt>
    <dgm:pt modelId="{70A5456B-BF4B-418B-91FC-F301EFBBE6B6}" type="pres">
      <dgm:prSet presAssocID="{00AFA530-E626-4540-BAC0-3CFBDEE15FF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9D553C1-9E94-49D1-8A15-0A31F2E1DAE8}" type="pres">
      <dgm:prSet presAssocID="{8E8CF6EE-1490-47DE-B3B3-3C9266BB062E}" presName="hierRoot1" presStyleCnt="0"/>
      <dgm:spPr/>
    </dgm:pt>
    <dgm:pt modelId="{18235E02-1CDE-45F8-8D78-B7F40B5EE1F9}" type="pres">
      <dgm:prSet presAssocID="{8E8CF6EE-1490-47DE-B3B3-3C9266BB062E}" presName="composite" presStyleCnt="0"/>
      <dgm:spPr/>
    </dgm:pt>
    <dgm:pt modelId="{962A7862-E081-4206-B967-ACAEC8F5E7EE}" type="pres">
      <dgm:prSet presAssocID="{8E8CF6EE-1490-47DE-B3B3-3C9266BB062E}" presName="background" presStyleLbl="node0" presStyleIdx="0" presStyleCnt="1"/>
      <dgm:spPr>
        <a:solidFill>
          <a:srgbClr val="0070C0"/>
        </a:solidFill>
        <a:ln>
          <a:solidFill>
            <a:srgbClr val="002060"/>
          </a:solidFill>
        </a:ln>
      </dgm:spPr>
    </dgm:pt>
    <dgm:pt modelId="{87593E02-DD9D-40BA-842F-F019035F3117}" type="pres">
      <dgm:prSet presAssocID="{8E8CF6EE-1490-47DE-B3B3-3C9266BB062E}" presName="text" presStyleLbl="fgAcc0" presStyleIdx="0" presStyleCnt="1" custScaleY="77934" custLinFactNeighborX="-198" custLinFactNeighborY="-16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9D43825-F230-4740-9F5B-3D3B11F16A70}" type="pres">
      <dgm:prSet presAssocID="{8E8CF6EE-1490-47DE-B3B3-3C9266BB062E}" presName="hierChild2" presStyleCnt="0"/>
      <dgm:spPr/>
    </dgm:pt>
    <dgm:pt modelId="{E6A625E6-4D05-4725-ABEA-C2985D23E22E}" type="pres">
      <dgm:prSet presAssocID="{0589B18C-6AF5-44B2-84D0-AF7717DB84CD}" presName="Name10" presStyleLbl="parChTrans1D2" presStyleIdx="0" presStyleCnt="2"/>
      <dgm:spPr/>
      <dgm:t>
        <a:bodyPr/>
        <a:lstStyle/>
        <a:p>
          <a:endParaRPr lang="ru-RU"/>
        </a:p>
      </dgm:t>
    </dgm:pt>
    <dgm:pt modelId="{643677A7-668F-455D-95ED-9BF16CD0A768}" type="pres">
      <dgm:prSet presAssocID="{09E0E19C-2662-4699-ADBB-93FFC115AE7C}" presName="hierRoot2" presStyleCnt="0"/>
      <dgm:spPr/>
    </dgm:pt>
    <dgm:pt modelId="{3D8D86DC-9006-4798-8E03-5AB3F3F8AF79}" type="pres">
      <dgm:prSet presAssocID="{09E0E19C-2662-4699-ADBB-93FFC115AE7C}" presName="composite2" presStyleCnt="0"/>
      <dgm:spPr/>
    </dgm:pt>
    <dgm:pt modelId="{AAEE5BD4-4255-461A-9067-FFA44F595F29}" type="pres">
      <dgm:prSet presAssocID="{09E0E19C-2662-4699-ADBB-93FFC115AE7C}" presName="background2" presStyleLbl="node2" presStyleIdx="0" presStyleCnt="2"/>
      <dgm:spPr>
        <a:solidFill>
          <a:srgbClr val="92D050"/>
        </a:solidFill>
      </dgm:spPr>
    </dgm:pt>
    <dgm:pt modelId="{2813E213-68A5-4D3F-BF19-74CB942EAB64}" type="pres">
      <dgm:prSet presAssocID="{09E0E19C-2662-4699-ADBB-93FFC115AE7C}" presName="text2" presStyleLbl="fgAcc2" presStyleIdx="0" presStyleCnt="2" custScaleY="73455" custLinFactNeighborX="-616" custLinFactNeighborY="-47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9596D9-9DB5-4F57-ADA1-8F0473C22305}" type="pres">
      <dgm:prSet presAssocID="{09E0E19C-2662-4699-ADBB-93FFC115AE7C}" presName="hierChild3" presStyleCnt="0"/>
      <dgm:spPr/>
    </dgm:pt>
    <dgm:pt modelId="{34588AE0-0B25-41B6-8108-DE9FC21F3B40}" type="pres">
      <dgm:prSet presAssocID="{31E76919-8FB4-493D-AE58-B0494DAF3F3A}" presName="Name10" presStyleLbl="parChTrans1D2" presStyleIdx="1" presStyleCnt="2"/>
      <dgm:spPr/>
      <dgm:t>
        <a:bodyPr/>
        <a:lstStyle/>
        <a:p>
          <a:endParaRPr lang="ru-RU"/>
        </a:p>
      </dgm:t>
    </dgm:pt>
    <dgm:pt modelId="{17538149-E81E-4A4B-AC71-837B9C40F9B7}" type="pres">
      <dgm:prSet presAssocID="{34401648-791B-4B08-86BF-D17353118DDF}" presName="hierRoot2" presStyleCnt="0"/>
      <dgm:spPr/>
    </dgm:pt>
    <dgm:pt modelId="{BF016553-FF1F-4B02-94F0-DD75ACE35A53}" type="pres">
      <dgm:prSet presAssocID="{34401648-791B-4B08-86BF-D17353118DDF}" presName="composite2" presStyleCnt="0"/>
      <dgm:spPr/>
    </dgm:pt>
    <dgm:pt modelId="{CC108FC9-84FC-4384-B04A-4AC4C3F09785}" type="pres">
      <dgm:prSet presAssocID="{34401648-791B-4B08-86BF-D17353118DDF}" presName="background2" presStyleLbl="node2" presStyleIdx="1" presStyleCnt="2"/>
      <dgm:spPr>
        <a:solidFill>
          <a:srgbClr val="92D050"/>
        </a:solidFill>
      </dgm:spPr>
    </dgm:pt>
    <dgm:pt modelId="{A06E056F-EB2D-4CFB-AEED-4666BB836F43}" type="pres">
      <dgm:prSet presAssocID="{34401648-791B-4B08-86BF-D17353118DDF}" presName="text2" presStyleLbl="fgAcc2" presStyleIdx="1" presStyleCnt="2" custScaleX="91658" custScaleY="70396" custLinFactNeighborX="-594" custLinFactNeighborY="-40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A95BD16-1FD9-43E1-A8FB-66C7FB6DC06A}" type="pres">
      <dgm:prSet presAssocID="{34401648-791B-4B08-86BF-D17353118DDF}" presName="hierChild3" presStyleCnt="0"/>
      <dgm:spPr/>
    </dgm:pt>
  </dgm:ptLst>
  <dgm:cxnLst>
    <dgm:cxn modelId="{0F86FC5E-7AF3-4366-A61F-37372AC4CE57}" srcId="{00AFA530-E626-4540-BAC0-3CFBDEE15FF6}" destId="{8E8CF6EE-1490-47DE-B3B3-3C9266BB062E}" srcOrd="0" destOrd="0" parTransId="{205AA845-6570-49C5-9E5C-BACB63234A1A}" sibTransId="{8F18C88E-19CC-4234-BDE7-CB7623DA3941}"/>
    <dgm:cxn modelId="{0BE162AC-AE5A-4945-9CE9-6AC43E931B87}" type="presOf" srcId="{09E0E19C-2662-4699-ADBB-93FFC115AE7C}" destId="{2813E213-68A5-4D3F-BF19-74CB942EAB64}" srcOrd="0" destOrd="0" presId="urn:microsoft.com/office/officeart/2005/8/layout/hierarchy1"/>
    <dgm:cxn modelId="{A116B6A3-A76E-4F9A-AEE8-AEF4C9A510CD}" srcId="{8E8CF6EE-1490-47DE-B3B3-3C9266BB062E}" destId="{34401648-791B-4B08-86BF-D17353118DDF}" srcOrd="1" destOrd="0" parTransId="{31E76919-8FB4-493D-AE58-B0494DAF3F3A}" sibTransId="{D7D1BFF9-B0B3-45B9-A15F-494C1C14FE23}"/>
    <dgm:cxn modelId="{DACB90CE-C1A3-445A-B9EF-C582B243F732}" srcId="{8E8CF6EE-1490-47DE-B3B3-3C9266BB062E}" destId="{09E0E19C-2662-4699-ADBB-93FFC115AE7C}" srcOrd="0" destOrd="0" parTransId="{0589B18C-6AF5-44B2-84D0-AF7717DB84CD}" sibTransId="{FFAB5765-DC6D-4EEE-9818-1B2D2DAF38B5}"/>
    <dgm:cxn modelId="{6BB0CE42-08B1-4002-87D1-BC7C146F3166}" type="presOf" srcId="{00AFA530-E626-4540-BAC0-3CFBDEE15FF6}" destId="{70A5456B-BF4B-418B-91FC-F301EFBBE6B6}" srcOrd="0" destOrd="0" presId="urn:microsoft.com/office/officeart/2005/8/layout/hierarchy1"/>
    <dgm:cxn modelId="{88F18A4B-66E8-4CC5-B0C5-34DFFD766E2F}" type="presOf" srcId="{34401648-791B-4B08-86BF-D17353118DDF}" destId="{A06E056F-EB2D-4CFB-AEED-4666BB836F43}" srcOrd="0" destOrd="0" presId="urn:microsoft.com/office/officeart/2005/8/layout/hierarchy1"/>
    <dgm:cxn modelId="{D9E28455-C843-43C7-9B7B-1E353018921C}" type="presOf" srcId="{0589B18C-6AF5-44B2-84D0-AF7717DB84CD}" destId="{E6A625E6-4D05-4725-ABEA-C2985D23E22E}" srcOrd="0" destOrd="0" presId="urn:microsoft.com/office/officeart/2005/8/layout/hierarchy1"/>
    <dgm:cxn modelId="{4DF0F635-885E-4B84-A406-15A3065FB7AB}" type="presOf" srcId="{8E8CF6EE-1490-47DE-B3B3-3C9266BB062E}" destId="{87593E02-DD9D-40BA-842F-F019035F3117}" srcOrd="0" destOrd="0" presId="urn:microsoft.com/office/officeart/2005/8/layout/hierarchy1"/>
    <dgm:cxn modelId="{2720EB59-45EE-489E-9546-493D04E1EABE}" type="presOf" srcId="{31E76919-8FB4-493D-AE58-B0494DAF3F3A}" destId="{34588AE0-0B25-41B6-8108-DE9FC21F3B40}" srcOrd="0" destOrd="0" presId="urn:microsoft.com/office/officeart/2005/8/layout/hierarchy1"/>
    <dgm:cxn modelId="{CD537C61-9F8B-4BF9-99EB-4BEC14DEB905}" type="presParOf" srcId="{70A5456B-BF4B-418B-91FC-F301EFBBE6B6}" destId="{09D553C1-9E94-49D1-8A15-0A31F2E1DAE8}" srcOrd="0" destOrd="0" presId="urn:microsoft.com/office/officeart/2005/8/layout/hierarchy1"/>
    <dgm:cxn modelId="{087D798D-F2C3-4E2D-985F-C37439FD0696}" type="presParOf" srcId="{09D553C1-9E94-49D1-8A15-0A31F2E1DAE8}" destId="{18235E02-1CDE-45F8-8D78-B7F40B5EE1F9}" srcOrd="0" destOrd="0" presId="urn:microsoft.com/office/officeart/2005/8/layout/hierarchy1"/>
    <dgm:cxn modelId="{013DB46B-AB69-4B12-B83A-CED5C4F75467}" type="presParOf" srcId="{18235E02-1CDE-45F8-8D78-B7F40B5EE1F9}" destId="{962A7862-E081-4206-B967-ACAEC8F5E7EE}" srcOrd="0" destOrd="0" presId="urn:microsoft.com/office/officeart/2005/8/layout/hierarchy1"/>
    <dgm:cxn modelId="{78D92801-E3C5-4DEC-8ADB-5EA142A18699}" type="presParOf" srcId="{18235E02-1CDE-45F8-8D78-B7F40B5EE1F9}" destId="{87593E02-DD9D-40BA-842F-F019035F3117}" srcOrd="1" destOrd="0" presId="urn:microsoft.com/office/officeart/2005/8/layout/hierarchy1"/>
    <dgm:cxn modelId="{84539F3F-6793-443F-B066-4714715C7D28}" type="presParOf" srcId="{09D553C1-9E94-49D1-8A15-0A31F2E1DAE8}" destId="{19D43825-F230-4740-9F5B-3D3B11F16A70}" srcOrd="1" destOrd="0" presId="urn:microsoft.com/office/officeart/2005/8/layout/hierarchy1"/>
    <dgm:cxn modelId="{5856BED6-C986-47A4-BE05-B015AC13E609}" type="presParOf" srcId="{19D43825-F230-4740-9F5B-3D3B11F16A70}" destId="{E6A625E6-4D05-4725-ABEA-C2985D23E22E}" srcOrd="0" destOrd="0" presId="urn:microsoft.com/office/officeart/2005/8/layout/hierarchy1"/>
    <dgm:cxn modelId="{ABE01832-856F-4CF3-B8BB-1B03EED54CF0}" type="presParOf" srcId="{19D43825-F230-4740-9F5B-3D3B11F16A70}" destId="{643677A7-668F-455D-95ED-9BF16CD0A768}" srcOrd="1" destOrd="0" presId="urn:microsoft.com/office/officeart/2005/8/layout/hierarchy1"/>
    <dgm:cxn modelId="{124F5594-0B31-4D7C-B72C-BC795A09AE5D}" type="presParOf" srcId="{643677A7-668F-455D-95ED-9BF16CD0A768}" destId="{3D8D86DC-9006-4798-8E03-5AB3F3F8AF79}" srcOrd="0" destOrd="0" presId="urn:microsoft.com/office/officeart/2005/8/layout/hierarchy1"/>
    <dgm:cxn modelId="{C0A89F14-D135-4B7B-84A6-CC3D18C30CD0}" type="presParOf" srcId="{3D8D86DC-9006-4798-8E03-5AB3F3F8AF79}" destId="{AAEE5BD4-4255-461A-9067-FFA44F595F29}" srcOrd="0" destOrd="0" presId="urn:microsoft.com/office/officeart/2005/8/layout/hierarchy1"/>
    <dgm:cxn modelId="{A3D5A9BA-5962-4946-85C8-B5A7ACBC22F3}" type="presParOf" srcId="{3D8D86DC-9006-4798-8E03-5AB3F3F8AF79}" destId="{2813E213-68A5-4D3F-BF19-74CB942EAB64}" srcOrd="1" destOrd="0" presId="urn:microsoft.com/office/officeart/2005/8/layout/hierarchy1"/>
    <dgm:cxn modelId="{443511C3-1FF1-45AA-9180-15F3FA236987}" type="presParOf" srcId="{643677A7-668F-455D-95ED-9BF16CD0A768}" destId="{4C9596D9-9DB5-4F57-ADA1-8F0473C22305}" srcOrd="1" destOrd="0" presId="urn:microsoft.com/office/officeart/2005/8/layout/hierarchy1"/>
    <dgm:cxn modelId="{AB026B75-8DBD-48A3-87D7-650B35CD306D}" type="presParOf" srcId="{19D43825-F230-4740-9F5B-3D3B11F16A70}" destId="{34588AE0-0B25-41B6-8108-DE9FC21F3B40}" srcOrd="2" destOrd="0" presId="urn:microsoft.com/office/officeart/2005/8/layout/hierarchy1"/>
    <dgm:cxn modelId="{C9F81F21-C385-4B69-A02E-2D6389BDA8B3}" type="presParOf" srcId="{19D43825-F230-4740-9F5B-3D3B11F16A70}" destId="{17538149-E81E-4A4B-AC71-837B9C40F9B7}" srcOrd="3" destOrd="0" presId="urn:microsoft.com/office/officeart/2005/8/layout/hierarchy1"/>
    <dgm:cxn modelId="{E6D98BF6-DCAA-4368-90C7-8A2379E58FAC}" type="presParOf" srcId="{17538149-E81E-4A4B-AC71-837B9C40F9B7}" destId="{BF016553-FF1F-4B02-94F0-DD75ACE35A53}" srcOrd="0" destOrd="0" presId="urn:microsoft.com/office/officeart/2005/8/layout/hierarchy1"/>
    <dgm:cxn modelId="{B557D5EF-15BF-4F4B-8A00-99118802EB59}" type="presParOf" srcId="{BF016553-FF1F-4B02-94F0-DD75ACE35A53}" destId="{CC108FC9-84FC-4384-B04A-4AC4C3F09785}" srcOrd="0" destOrd="0" presId="urn:microsoft.com/office/officeart/2005/8/layout/hierarchy1"/>
    <dgm:cxn modelId="{A70B738C-84F0-41C5-A2C8-5502E403926D}" type="presParOf" srcId="{BF016553-FF1F-4B02-94F0-DD75ACE35A53}" destId="{A06E056F-EB2D-4CFB-AEED-4666BB836F43}" srcOrd="1" destOrd="0" presId="urn:microsoft.com/office/officeart/2005/8/layout/hierarchy1"/>
    <dgm:cxn modelId="{D883023D-8F01-4A2D-8D59-16C85DB5BB49}" type="presParOf" srcId="{17538149-E81E-4A4B-AC71-837B9C40F9B7}" destId="{3A95BD16-1FD9-43E1-A8FB-66C7FB6DC06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588AE0-0B25-41B6-8108-DE9FC21F3B40}">
      <dsp:nvSpPr>
        <dsp:cNvPr id="0" name=""/>
        <dsp:cNvSpPr/>
      </dsp:nvSpPr>
      <dsp:spPr>
        <a:xfrm>
          <a:off x="3792209" y="2261896"/>
          <a:ext cx="2156123" cy="978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9913"/>
              </a:lnTo>
              <a:lnTo>
                <a:pt x="2156123" y="649913"/>
              </a:lnTo>
              <a:lnTo>
                <a:pt x="2156123" y="9788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A625E6-4D05-4725-ABEA-C2985D23E22E}">
      <dsp:nvSpPr>
        <dsp:cNvPr id="0" name=""/>
        <dsp:cNvSpPr/>
      </dsp:nvSpPr>
      <dsp:spPr>
        <a:xfrm>
          <a:off x="1755300" y="2261896"/>
          <a:ext cx="2036909" cy="963830"/>
        </a:xfrm>
        <a:custGeom>
          <a:avLst/>
          <a:gdLst/>
          <a:ahLst/>
          <a:cxnLst/>
          <a:rect l="0" t="0" r="0" b="0"/>
          <a:pathLst>
            <a:path>
              <a:moveTo>
                <a:pt x="2036909" y="0"/>
              </a:moveTo>
              <a:lnTo>
                <a:pt x="2036909" y="634849"/>
              </a:lnTo>
              <a:lnTo>
                <a:pt x="0" y="634849"/>
              </a:lnTo>
              <a:lnTo>
                <a:pt x="0" y="96383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2A7862-E081-4206-B967-ACAEC8F5E7EE}">
      <dsp:nvSpPr>
        <dsp:cNvPr id="0" name=""/>
        <dsp:cNvSpPr/>
      </dsp:nvSpPr>
      <dsp:spPr>
        <a:xfrm>
          <a:off x="2016602" y="504468"/>
          <a:ext cx="3551214" cy="1757428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593E02-DD9D-40BA-842F-F019035F3117}">
      <dsp:nvSpPr>
        <dsp:cNvPr id="0" name=""/>
        <dsp:cNvSpPr/>
      </dsp:nvSpPr>
      <dsp:spPr>
        <a:xfrm>
          <a:off x="2411182" y="879318"/>
          <a:ext cx="3551214" cy="1757428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Функциональная грамотность</a:t>
          </a:r>
          <a:endParaRPr lang="ru-RU" sz="31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62655" y="930791"/>
        <a:ext cx="3448268" cy="1654482"/>
      </dsp:txXfrm>
    </dsp:sp>
    <dsp:sp modelId="{AAEE5BD4-4255-461A-9067-FFA44F595F29}">
      <dsp:nvSpPr>
        <dsp:cNvPr id="0" name=""/>
        <dsp:cNvSpPr/>
      </dsp:nvSpPr>
      <dsp:spPr>
        <a:xfrm>
          <a:off x="-20306" y="3225727"/>
          <a:ext cx="3551214" cy="1656425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13E213-68A5-4D3F-BF19-74CB942EAB64}">
      <dsp:nvSpPr>
        <dsp:cNvPr id="0" name=""/>
        <dsp:cNvSpPr/>
      </dsp:nvSpPr>
      <dsp:spPr>
        <a:xfrm>
          <a:off x="374272" y="3600577"/>
          <a:ext cx="3551214" cy="165642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Метапредметные</a:t>
          </a:r>
          <a:r>
            <a:rPr lang="ru-RU" sz="31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умения</a:t>
          </a:r>
          <a:endParaRPr lang="ru-RU" sz="31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2787" y="3649092"/>
        <a:ext cx="3454184" cy="1559395"/>
      </dsp:txXfrm>
    </dsp:sp>
    <dsp:sp modelId="{CC108FC9-84FC-4384-B04A-4AC4C3F09785}">
      <dsp:nvSpPr>
        <dsp:cNvPr id="0" name=""/>
        <dsp:cNvSpPr/>
      </dsp:nvSpPr>
      <dsp:spPr>
        <a:xfrm>
          <a:off x="4320847" y="3240790"/>
          <a:ext cx="3254972" cy="1587444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6E056F-EB2D-4CFB-AEED-4666BB836F43}">
      <dsp:nvSpPr>
        <dsp:cNvPr id="0" name=""/>
        <dsp:cNvSpPr/>
      </dsp:nvSpPr>
      <dsp:spPr>
        <a:xfrm>
          <a:off x="4715427" y="3615641"/>
          <a:ext cx="3254972" cy="158744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Новые умения ФГ</a:t>
          </a:r>
          <a:endParaRPr lang="ru-RU" sz="31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61922" y="3662136"/>
        <a:ext cx="3161982" cy="14944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DBBB-91F7-43EE-BA1B-F47D0CE1EAB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3F3D-9427-459A-8FF8-1008B7376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0908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DBBB-91F7-43EE-BA1B-F47D0CE1EAB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3F3D-9427-459A-8FF8-1008B7376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53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DBBB-91F7-43EE-BA1B-F47D0CE1EAB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3F3D-9427-459A-8FF8-1008B7376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44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DBBB-91F7-43EE-BA1B-F47D0CE1EAB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3F3D-9427-459A-8FF8-1008B7376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64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DBBB-91F7-43EE-BA1B-F47D0CE1EAB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3F3D-9427-459A-8FF8-1008B7376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5031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DBBB-91F7-43EE-BA1B-F47D0CE1EAB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3F3D-9427-459A-8FF8-1008B7376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42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DBBB-91F7-43EE-BA1B-F47D0CE1EAB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3F3D-9427-459A-8FF8-1008B7376B4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13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DBBB-91F7-43EE-BA1B-F47D0CE1EAB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3F3D-9427-459A-8FF8-1008B7376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49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DBBB-91F7-43EE-BA1B-F47D0CE1EAB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3F3D-9427-459A-8FF8-1008B7376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85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DBBB-91F7-43EE-BA1B-F47D0CE1EAB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40703" y="6236208"/>
            <a:ext cx="3806398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3F3D-9427-459A-8FF8-1008B7376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35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4571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="ctr"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-42172"/>
            <a:ext cx="4576573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147DBBB-91F7-43EE-BA1B-F47D0CE1EAB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40080" y="6236208"/>
            <a:ext cx="3803904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3F3D-9427-459A-8FF8-1008B7376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99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147DBBB-91F7-43EE-BA1B-F47D0CE1EAB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5F93F3D-9427-459A-8FF8-1008B7376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871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720080"/>
          </a:xfrm>
          <a:solidFill>
            <a:srgbClr val="EEF1F2"/>
          </a:solidFill>
          <a:ln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Повестка МС  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45499" y="1196752"/>
            <a:ext cx="864096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Формирование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 обучающихся (разработка методических рекомендаций)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Рассмотрение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АООП СОО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подготовке тематического педсовета – семинара «Воспитательный потенциал учебного занятия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Гладышева И.В.)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Отчет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руководителей творческих групп «Средства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мониторинга БУД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«Корректировка СИПР»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(Белова Ю.Ю.,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Галушина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Л.В.)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s://dpo-ilm.ru/media/uploads/%D0%9D%D0%BE%D0%B2%D0%BE%D1%81%D1%82%D0%B82/%D0%9C%D0%B5%D1%82%D0%BE%D0%B4%D0%B8%D1%87%20%D1%83%D0%BA%D0%B0%D0%B7%D0%B0%D0%BD%D0%B8%D1%8F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725144"/>
            <a:ext cx="2664296" cy="2016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00205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92887" cy="93610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cap="none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cap="none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none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умения  математической грамотности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 </a:t>
            </a:r>
            <a:endParaRPr lang="ru-RU" sz="2800" b="1" cap="none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7992886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применять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формулы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нахождения периметра и площади квадрата и прямоугольника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решения практической задачи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представлять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мысленно предложенную ситуацию</a:t>
            </a: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мысленно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моделировать предложенную ситуацию; </a:t>
            </a:r>
          </a:p>
          <a:p>
            <a:pPr marL="0" indent="0">
              <a:buNone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проверять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истинность утверждений, предположений; </a:t>
            </a:r>
          </a:p>
          <a:p>
            <a:pPr marL="0" indent="0">
              <a:buNone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учитывать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условия,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находить разные решения практической задачи</a:t>
            </a: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объяснять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решение поставленной проблемы</a:t>
            </a: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распознавать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геометрические формы и описывать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окружающего мира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языка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геометрии </a:t>
            </a: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485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6672"/>
            <a:ext cx="8208911" cy="583264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Проблема!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учебников, их методический аппарат не позволяет достичь высоких результатов по формированию ФГ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66" y="2348880"/>
            <a:ext cx="6116081" cy="407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91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6672"/>
            <a:ext cx="8208911" cy="583264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делать?</a:t>
            </a:r>
          </a:p>
          <a:p>
            <a:r>
              <a:rPr lang="ru-RU" dirty="0" smtClean="0"/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работу над формированием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умений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Внедрять новую систему учебных заданий и учебных ситуаций, ориентированных на формирование функциональной грамотности в учебный процесс, включать задачи по функциональной грамотности в каждый предмет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с информацией, представленной в разной форме (рисунок, текст, таблица, диаграмма)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разрабатывать «PISA-подобные» задания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исследовательскую и проектную деятельность школьников с учётом необходимости формирования компетенций и умений ФГ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Внедрять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образовательный процесс такие приёмы, способы и технологии работы, которые могут работать на развитие компетенций и умений ФГ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13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6672"/>
            <a:ext cx="8208911" cy="5832647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заданий для формирования </a:t>
            </a:r>
            <a:r>
              <a:rPr lang="ru-RU" sz="9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</a:t>
            </a:r>
            <a:endParaRPr lang="ru-RU" sz="9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поставленная вне предметной области и решаемая с помощью предметных знаний, например, по математике </a:t>
            </a:r>
          </a:p>
          <a:p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каждом из заданий описывается жизненная ситуация, как правило, близкая и понятная учащемуся</a:t>
            </a:r>
          </a:p>
          <a:p>
            <a:pPr lvl="0"/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контекста, который близок к проблемным </a:t>
            </a: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ситуациям, возникающим 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повседневной жизни </a:t>
            </a:r>
          </a:p>
          <a:p>
            <a:pPr marL="0" indent="0">
              <a:buNone/>
            </a:pPr>
            <a:r>
              <a:rPr lang="ru-RU" sz="5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 — тематическая область, к которой относится описанная в задании проблемная ситуация (покупки в магазине, здоровый образ жизни и т.д.)</a:t>
            </a:r>
            <a:endParaRPr lang="ru-RU" sz="5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 осознанного выбора модели поведения </a:t>
            </a:r>
            <a:endParaRPr lang="ru-RU" sz="7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изложены простым, ясным языком и, как правило, немногословны </a:t>
            </a:r>
          </a:p>
          <a:p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Требуют 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перевода с обыденного языка на язык предметной области (математики, физики и др.) </a:t>
            </a:r>
          </a:p>
          <a:p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иллюстрации: рисунки, таблицы.</a:t>
            </a:r>
          </a:p>
          <a:p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Спецификой 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отбора текстового материала является постановка в текстах проблем, с которыми школьник может столкнуться в своей повседневной жизни: по дороге в школу, на уроке, в общении с друзьями, родителями и т.д. </a:t>
            </a:r>
          </a:p>
          <a:p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разные формы текстов: </a:t>
            </a:r>
            <a:r>
              <a:rPr lang="ru-RU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несплошные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смешанные и составные </a:t>
            </a: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тексты.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33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1" y="476672"/>
            <a:ext cx="7992886" cy="6192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2" y="476672"/>
            <a:ext cx="7848870" cy="48478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467544" y="5661248"/>
            <a:ext cx="8136903" cy="8640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на формирование ФГ? 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66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6672"/>
            <a:ext cx="8208911" cy="58326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9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418615"/>
            <a:ext cx="8208910" cy="8172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поставленная вне предметной области и решаемая с помощью предметных знаний по биологии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695938"/>
            <a:ext cx="8208909" cy="80260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Описывается жизненная ситуация, близкая и понятная учащемуся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958566"/>
            <a:ext cx="8208909" cy="8346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 близок к проблемным ситуациям, возникающим в повседневной жизни (здоровье, помощь людям)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4223198"/>
            <a:ext cx="8208908" cy="8018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изложены простым, ясным языком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5454982"/>
            <a:ext cx="8208908" cy="8018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смешанные тексты </a:t>
            </a:r>
          </a:p>
        </p:txBody>
      </p:sp>
    </p:spTree>
    <p:extLst>
      <p:ext uri="{BB962C8B-B14F-4D97-AF65-F5344CB8AC3E}">
        <p14:creationId xmlns:p14="http://schemas.microsoft.com/office/powerpoint/2010/main" val="127020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424935" cy="5904655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1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использовать эти задания? </a:t>
            </a:r>
            <a:endParaRPr lang="ru-RU" sz="1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уроках, определив подходящую тему </a:t>
            </a:r>
          </a:p>
          <a:p>
            <a:pPr marL="0" indent="0">
              <a:buNone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Проблемы! 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на ЧГ вряд ли возможно использовать в рамках уроков </a:t>
            </a:r>
          </a:p>
          <a:p>
            <a:pPr marL="0" indent="0">
              <a:buNone/>
            </a:pPr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на ЕНГ больше подходят для использования на уроках географии, биологии </a:t>
            </a:r>
          </a:p>
          <a:p>
            <a:pPr marL="0" indent="0">
              <a:buNone/>
            </a:pP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Дефицит заданий для использования на уроках химии, физики, истории, обществознания, русского языка, литературы </a:t>
            </a:r>
          </a:p>
          <a:p>
            <a:pPr marL="0" indent="0">
              <a:buNone/>
            </a:pP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Имеющихся заданий недостаточно для систематической и эффективной работы, за исключением заданий на МГ </a:t>
            </a:r>
          </a:p>
          <a:p>
            <a:pPr marL="0" indent="0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8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занятий различных курсов ВД, вписывая их в существующую программу </a:t>
            </a:r>
          </a:p>
          <a:p>
            <a:r>
              <a:rPr lang="ru-RU" sz="8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Переработать </a:t>
            </a:r>
            <a: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«Смысловое чтение», включив максимальное количество заданий на ФГ </a:t>
            </a:r>
          </a:p>
          <a:p>
            <a:r>
              <a:rPr lang="ru-RU" sz="8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Возможна </a:t>
            </a:r>
            <a: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отдельного курса «Формируем читательскую (математическую, естественнонаучную) грамотность» </a:t>
            </a:r>
          </a:p>
          <a:p>
            <a:pPr marL="0" indent="0" algn="ctr">
              <a:buNone/>
            </a:pPr>
            <a:r>
              <a:rPr lang="ru-RU" sz="8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8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91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6672"/>
            <a:ext cx="8208911" cy="58326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найти такие задания?</a:t>
            </a:r>
          </a:p>
          <a:p>
            <a:r>
              <a:rPr lang="ru-RU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Сайт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ФИОКО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Тексты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Задания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ОГЭ и ЕГЭ </a:t>
            </a:r>
          </a:p>
          <a:p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https://fg.resh.edu.ru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/;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https://fipi.ru/otkrytyy-bank-zadaniy-dlya-otsenki-yestestvennonauchnoy-gramotnosti;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http://skiv.instrao.ru/bank-zadaniy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/;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60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92887" cy="79208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cap="none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</a:t>
            </a:r>
            <a:endParaRPr lang="ru-RU" sz="2800" b="1" cap="none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1" y="1196752"/>
            <a:ext cx="7992886" cy="518457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 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 №204 от 7 мая 2018г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"О национальных целях и стратегических задачах развития Российской Федерации на период до 2024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года»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внимания к формированию функциональной грамотности;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познавательной самостоятельности учащихся;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результатов;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 учащихся к изучению математики и естественнонаучных предметов;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работы с одаренными и успешными учащимися;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инвестиций в образование;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среды в школе.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0659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92887" cy="79208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cap="none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</a:t>
            </a:r>
            <a:endParaRPr lang="ru-RU" sz="2800" b="1" cap="none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124" y="1196752"/>
            <a:ext cx="8560364" cy="5184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43808" y="1785563"/>
            <a:ext cx="5976664" cy="22322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способность человека использовать приобретаемые в течение жизни знания для решения широкого диапазона жизненных задач в различных сферах человеческой деятельности, общения и социальных отношений </a:t>
            </a:r>
          </a:p>
          <a:p>
            <a:pPr algn="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А. Леонтьев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23" y="1486159"/>
            <a:ext cx="2066349" cy="299407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4124" y="4624246"/>
            <a:ext cx="8416348" cy="19010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исследовании PISA заложено в основном вопросе, на который отвечает исследование: «Обладают ли учащиеся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15-летнего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возраста, получившие обязательное общее образование,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знаниями и умениями, необходимыми им для полноценного функционирования в современном обществе, т.е. для решения широкого диапазона задач в различных сферах человеческой деятельности, общения и социальных отношений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</a:p>
        </p:txBody>
      </p:sp>
    </p:spTree>
    <p:extLst>
      <p:ext uri="{BB962C8B-B14F-4D97-AF65-F5344CB8AC3E}">
        <p14:creationId xmlns:p14="http://schemas.microsoft.com/office/powerpoint/2010/main" val="296133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92887" cy="79208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cap="none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</a:t>
            </a:r>
            <a:endParaRPr lang="ru-RU" sz="2800" b="1" cap="none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124" y="1196752"/>
            <a:ext cx="8560364" cy="5184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244623"/>
            <a:ext cx="8228154" cy="52807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 как базовое определение личности включает: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готовность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к успешному взаимодействию с окружающим миром и с самим собой;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   способность решать различные учебные и жизненные задачи в процессе разнообразной деятельности;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    совокупность умений строить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отношения в соответствии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нравственными ценностями социума;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    наличие рефлексивных качеств,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обеспечивающих стремление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дальнейшему образованию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духовному развитию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4069" y="3717032"/>
            <a:ext cx="3365645" cy="266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9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92887" cy="79208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3200" b="1" cap="none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функциональной грамотности</a:t>
            </a:r>
            <a:endParaRPr lang="ru-RU" sz="3200" b="1" cap="none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124" y="1196752"/>
            <a:ext cx="8560364" cy="5184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0582" y="1196752"/>
            <a:ext cx="7992887" cy="51845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18659" y="1301934"/>
            <a:ext cx="7344816" cy="6775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грамотность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11898" y="2201122"/>
            <a:ext cx="7344816" cy="6775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Математическая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11898" y="3100310"/>
            <a:ext cx="7344816" cy="6775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Естественнонаучная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83568" y="3999498"/>
            <a:ext cx="7344816" cy="5816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грамотность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18659" y="4898686"/>
            <a:ext cx="7344816" cy="6185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Глобальные компетенции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18659" y="5840355"/>
            <a:ext cx="7344816" cy="5409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Креативное мышление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81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7165990"/>
              </p:ext>
            </p:extLst>
          </p:nvPr>
        </p:nvGraphicFramePr>
        <p:xfrm>
          <a:off x="611188" y="476250"/>
          <a:ext cx="7993062" cy="5905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4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6672"/>
            <a:ext cx="8208911" cy="5832647"/>
          </a:xfrm>
        </p:spPr>
        <p:txBody>
          <a:bodyPr/>
          <a:lstStyle/>
          <a:p>
            <a:endParaRPr lang="ru-RU" dirty="0"/>
          </a:p>
          <a:p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умения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освоенные обучающимися универсальные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действия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направлены на приобретение способности к самостоятельному усвоению новых знаний и умений, включая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самостоятельной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деятельности </a:t>
            </a:r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 </a:t>
            </a:r>
            <a:r>
              <a:rPr lang="ru-RU" sz="24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способность человека </a:t>
            </a:r>
            <a:r>
              <a:rPr lang="ru-RU" sz="24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</a:t>
            </a:r>
            <a:r>
              <a:rPr lang="ru-RU" sz="24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приобретаемые в течение жизни </a:t>
            </a:r>
            <a:r>
              <a:rPr lang="ru-RU" sz="24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для решения</a:t>
            </a:r>
            <a:r>
              <a:rPr lang="ru-RU" sz="24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широкого диапазона </a:t>
            </a:r>
            <a:r>
              <a:rPr lang="ru-RU" sz="24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жизненных задач в различных сферах человеческой деятельности, общения и социальных отношений</a:t>
            </a:r>
          </a:p>
          <a:p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4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92887" cy="93610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cap="none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cap="none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none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компетенции и умения читательской грамотности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 </a:t>
            </a:r>
            <a:endParaRPr lang="ru-RU" sz="2800" b="1" cap="none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1" y="1412776"/>
            <a:ext cx="7992886" cy="49685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из текста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решения практической задачи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(планирование поездки, выбор телефона и т.п.)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привлечения фоновых знаний 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•Использовать информацию из текста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решения практической задачи с привлечением фоновых знаний 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Формулировать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полученной из текста информации собственную гипотезу 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Прогнозировать события, течение процесса, результаты эксперимента на основе информации текста 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•Предлагать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интерпретацию нового явления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принадлежащего к тому же классу явлений, который обсуждается в тексте (в том числе с переносом из одной предметной области в другую) 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•Выявлять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связь между прочитанным и современной реальностью 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083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92887" cy="93610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cap="none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cap="none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none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компетенции и умения ЕНГ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 </a:t>
            </a:r>
            <a:endParaRPr lang="ru-RU" sz="2800" b="1" cap="none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1" y="1412776"/>
            <a:ext cx="7992886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Компетенция: научное объяснение явлений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делать и научно обосновывать прогнозы о протекании процесса или явления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объяснять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действия технического устройства или технологии 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Компетенция: понимание особенностей естественнонаучного исследования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предлагать или оценивать способ научного исследования данного вопроса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описывать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оценивать способы, которые используют учёные, чтобы обеспечить надёжность данных и достоверность объяснений 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Компетенция: интерпретация данных и использование научных доказательств для получения выводов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распознавать допущения, доказательства и рассуждения в научных текстах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•оценивать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научной точки зрения аргументы и доказательства из различных источников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231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2217</TotalTime>
  <Words>797</Words>
  <Application>Microsoft Office PowerPoint</Application>
  <PresentationFormat>Экран (4:3)</PresentationFormat>
  <Paragraphs>131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Parcel</vt:lpstr>
      <vt:lpstr>Повестка МС  </vt:lpstr>
      <vt:lpstr>Функциональная грамотность</vt:lpstr>
      <vt:lpstr>Функциональная грамотность</vt:lpstr>
      <vt:lpstr>Функциональная грамотность</vt:lpstr>
      <vt:lpstr>Виды функциональной грамотности</vt:lpstr>
      <vt:lpstr>Презентация PowerPoint</vt:lpstr>
      <vt:lpstr>Презентация PowerPoint</vt:lpstr>
      <vt:lpstr> Новые компетенции и умения читательской грамотности  </vt:lpstr>
      <vt:lpstr> Новые компетенции и умения ЕНГ  </vt:lpstr>
      <vt:lpstr> Новые умения  математической грамотности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Paradise</dc:creator>
  <cp:lastModifiedBy>ЗамдикУР</cp:lastModifiedBy>
  <cp:revision>148</cp:revision>
  <dcterms:created xsi:type="dcterms:W3CDTF">2016-01-16T17:10:23Z</dcterms:created>
  <dcterms:modified xsi:type="dcterms:W3CDTF">2022-03-21T09:13:47Z</dcterms:modified>
</cp:coreProperties>
</file>