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3" r:id="rId2"/>
    <p:sldId id="266" r:id="rId3"/>
    <p:sldId id="284" r:id="rId4"/>
    <p:sldId id="288" r:id="rId5"/>
    <p:sldId id="289" r:id="rId6"/>
    <p:sldId id="290" r:id="rId7"/>
    <p:sldId id="292" r:id="rId8"/>
    <p:sldId id="273" r:id="rId9"/>
    <p:sldId id="280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857364"/>
            <a:ext cx="7429552" cy="1470025"/>
          </a:xfrm>
        </p:spPr>
        <p:txBody>
          <a:bodyPr/>
          <a:lstStyle>
            <a:lvl1pPr>
              <a:defRPr b="1" cap="none" spc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5500702"/>
            <a:ext cx="5000660" cy="1143008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968D7-6CC3-4525-BCDC-C55341DBDE72}" type="datetimeFigureOut">
              <a:rPr lang="ru-RU"/>
              <a:pPr>
                <a:defRPr/>
              </a:pPr>
              <a:t>15.05.2021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CF180-2882-40BC-B7BF-D0FB1D095E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918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B9880-6B7F-4F71-980C-80EDD9CA1144}" type="datetimeFigureOut">
              <a:rPr lang="ru-RU"/>
              <a:pPr>
                <a:defRPr/>
              </a:pPr>
              <a:t>15.05.2021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76584-AED0-45E0-93EB-A525B3F9C6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809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85C04-3FF7-4252-BA3A-A0C94623DECC}" type="datetimeFigureOut">
              <a:rPr lang="ru-RU"/>
              <a:pPr>
                <a:defRPr/>
              </a:pPr>
              <a:t>15.05.2021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AE050-4155-49D2-81FD-8D627B3A60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770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868346"/>
          </a:xfrm>
        </p:spPr>
        <p:txBody>
          <a:bodyPr/>
          <a:lstStyle>
            <a:lvl1pPr>
              <a:defRPr b="1" cap="none" spc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52E98-FB86-4401-870A-A60AFF773D44}" type="datetimeFigureOut">
              <a:rPr lang="ru-RU"/>
              <a:pPr>
                <a:defRPr/>
              </a:pPr>
              <a:t>15.05.2021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611C7-57E7-49CA-ADED-BEA2A642C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79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4E177-DCD2-444E-ACB4-E9F689138CCB}" type="datetimeFigureOut">
              <a:rPr lang="ru-RU"/>
              <a:pPr>
                <a:defRPr/>
              </a:pPr>
              <a:t>15.05.2021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EF516-D835-43C7-BB18-0659F08C6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458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E5113-5F64-4A5F-A398-DE7476109F49}" type="datetimeFigureOut">
              <a:rPr lang="ru-RU"/>
              <a:pPr>
                <a:defRPr/>
              </a:pPr>
              <a:t>15.05.2021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1227A-B8AF-44F4-9A33-7F59EA8CD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83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B6D83-C866-4871-A69B-7D1D20F3A97E}" type="datetimeFigureOut">
              <a:rPr lang="ru-RU"/>
              <a:pPr>
                <a:defRPr/>
              </a:pPr>
              <a:t>15.05.2021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0D729-6553-4656-8A40-DB026CA6FF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992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DC2E7-046B-49ED-BBE9-254207B3AEF8}" type="datetimeFigureOut">
              <a:rPr lang="ru-RU"/>
              <a:pPr>
                <a:defRPr/>
              </a:pPr>
              <a:t>15.05.2021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E5B6D-88A0-416C-86E7-DF27B81F05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038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55C4C-9FDD-4D47-96BD-14404D369095}" type="datetimeFigureOut">
              <a:rPr lang="ru-RU"/>
              <a:pPr>
                <a:defRPr/>
              </a:pPr>
              <a:t>15.05.2021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1EBE6-EAAD-4375-A7CA-BE3086993E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088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5184C-DEC9-49C0-8096-13A7D987CF0D}" type="datetimeFigureOut">
              <a:rPr lang="ru-RU"/>
              <a:pPr>
                <a:defRPr/>
              </a:pPr>
              <a:t>15.05.2021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BE126-C602-477A-8788-DEE1D52E0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383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EEEFA-4C83-4F7B-ABE7-074777DEB69E}" type="datetimeFigureOut">
              <a:rPr lang="ru-RU"/>
              <a:pPr>
                <a:defRPr/>
              </a:pPr>
              <a:t>15.05.2021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4AFD6-F58B-4E82-AC26-CE7AB4D9D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045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4CAF747-18B5-481C-B988-A111C1C880AC}" type="datetimeFigureOut">
              <a:rPr lang="ru-RU"/>
              <a:pPr>
                <a:defRPr/>
              </a:pPr>
              <a:t>15.05.2021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391310-1094-45B5-86E6-3BF44B6F8C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643050"/>
            <a:ext cx="7429500" cy="2722054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/>
              <a:t>Правила заполнения бланков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0250" y="3357563"/>
            <a:ext cx="5000625" cy="1571625"/>
          </a:xfrm>
        </p:spPr>
        <p:txBody>
          <a:bodyPr/>
          <a:lstStyle/>
          <a:p>
            <a:pPr algn="l">
              <a:spcBef>
                <a:spcPts val="0"/>
              </a:spcBef>
              <a:defRPr/>
            </a:pPr>
            <a:r>
              <a:rPr lang="ru-RU" sz="2400" b="1" dirty="0" smtClean="0"/>
              <a:t> </a:t>
            </a:r>
          </a:p>
          <a:p>
            <a:pPr eaLnBrk="1" hangingPunct="1">
              <a:defRPr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6454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defRPr/>
            </a:pPr>
            <a:r>
              <a:rPr lang="ru-RU" sz="4000" dirty="0" smtClean="0"/>
              <a:t>Правила заполнения бланков ответов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1341438"/>
            <a:ext cx="8424863" cy="5040312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/>
              <a:t>все </a:t>
            </a:r>
            <a:r>
              <a:rPr lang="ru-RU" sz="2000" b="1" dirty="0"/>
              <a:t>бланки ответов заполняются яркими черными чернилами. Допускается использование </a:t>
            </a:r>
            <a:r>
              <a:rPr lang="ru-RU" sz="2000" b="1" dirty="0" err="1" smtClean="0"/>
              <a:t>гелевой</a:t>
            </a:r>
            <a:r>
              <a:rPr lang="ru-RU" sz="2000" b="1" dirty="0" smtClean="0"/>
              <a:t> или капиллярной </a:t>
            </a:r>
            <a:r>
              <a:rPr lang="ru-RU" sz="2000" b="1" dirty="0"/>
              <a:t>ручек</a:t>
            </a:r>
            <a:endParaRPr lang="ru-RU" sz="2000" b="1" dirty="0" smtClean="0"/>
          </a:p>
          <a:p>
            <a:pPr>
              <a:defRPr/>
            </a:pPr>
            <a:r>
              <a:rPr lang="ru-RU" sz="2000" b="1" dirty="0" smtClean="0"/>
              <a:t>каждое </a:t>
            </a:r>
            <a:r>
              <a:rPr lang="ru-RU" sz="2000" b="1" dirty="0"/>
              <a:t>поле в бланках заполняется, начиная с первой позиции (в том числе и поля для занесения фамилии, имени и отчества участника экзамена). Если участник экзамена не имеет информации для заполнения поля, он должен оставить его пустым (не делать прочерков</a:t>
            </a:r>
            <a:r>
              <a:rPr lang="ru-RU" sz="2000" b="1" dirty="0" smtClean="0"/>
              <a:t>)</a:t>
            </a:r>
          </a:p>
          <a:p>
            <a:pPr>
              <a:defRPr/>
            </a:pPr>
            <a:r>
              <a:rPr lang="ru-RU" sz="2000" b="1" i="1" dirty="0">
                <a:solidFill>
                  <a:srgbClr val="C00000"/>
                </a:solidFill>
              </a:rPr>
              <a:t>Категорически запрещается: 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sz="2000" b="1" dirty="0" smtClean="0"/>
              <a:t>- делать </a:t>
            </a:r>
            <a:r>
              <a:rPr lang="ru-RU" sz="2000" b="1" dirty="0"/>
              <a:t>в полях бланков, вне полей бланков или в полях, заполненных типографским способом, какие-либо записи и пометки, не относящиеся к содержанию полей бланков; 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2000" b="1" dirty="0" smtClean="0"/>
              <a:t>- использовать </a:t>
            </a:r>
            <a:r>
              <a:rPr lang="ru-RU" sz="2000" b="1" dirty="0"/>
              <a:t>для заполнения бланков цветные ручки вместо черной, карандаш (даже для черновых записей на бланках), средства для исправления внесенной в бланки информации («замазку» и др.).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Box 1"/>
          <p:cNvSpPr txBox="1">
            <a:spLocks noChangeArrowheads="1"/>
          </p:cNvSpPr>
          <p:nvPr/>
        </p:nvSpPr>
        <p:spPr bwMode="auto">
          <a:xfrm>
            <a:off x="457200" y="1752600"/>
            <a:ext cx="1676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ОРИГИНАЛ бланка</a:t>
            </a:r>
          </a:p>
        </p:txBody>
      </p:sp>
      <p:sp>
        <p:nvSpPr>
          <p:cNvPr id="50179" name="TextBox 2"/>
          <p:cNvSpPr txBox="1">
            <a:spLocks noChangeArrowheads="1"/>
          </p:cNvSpPr>
          <p:nvPr/>
        </p:nvSpPr>
        <p:spPr bwMode="auto">
          <a:xfrm>
            <a:off x="531125" y="4758531"/>
            <a:ext cx="1295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СКАН бланка</a:t>
            </a:r>
          </a:p>
        </p:txBody>
      </p:sp>
      <p:pic>
        <p:nvPicPr>
          <p:cNvPr id="50180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1825" y="-38100"/>
            <a:ext cx="7242175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184900" y="569913"/>
            <a:ext cx="1905000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/>
              <a:t>Гелевая ручка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4424363" y="754063"/>
            <a:ext cx="1600200" cy="12065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3967163" y="754063"/>
            <a:ext cx="2057400" cy="164465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162675" y="1206500"/>
            <a:ext cx="22860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dirty="0">
                <a:solidFill>
                  <a:srgbClr val="0070C0"/>
                </a:solidFill>
              </a:rPr>
              <a:t>Шариковая ручка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 flipH="1" flipV="1">
            <a:off x="4119563" y="1206500"/>
            <a:ext cx="1905000" cy="18415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3967163" y="1387475"/>
            <a:ext cx="2057400" cy="129540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381750" y="2249488"/>
            <a:ext cx="1511300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dirty="0">
                <a:solidFill>
                  <a:srgbClr val="FF0000"/>
                </a:solidFill>
              </a:rPr>
              <a:t>Карандаш</a:t>
            </a:r>
          </a:p>
        </p:txBody>
      </p:sp>
      <p:cxnSp>
        <p:nvCxnSpPr>
          <p:cNvPr id="25" name="Прямая со стрелкой 24"/>
          <p:cNvCxnSpPr/>
          <p:nvPr/>
        </p:nvCxnSpPr>
        <p:spPr>
          <a:xfrm flipH="1" flipV="1">
            <a:off x="4737100" y="1577975"/>
            <a:ext cx="1524000" cy="8921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4051300" y="2470150"/>
            <a:ext cx="2209800" cy="4794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3290888"/>
            <a:ext cx="7239000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201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1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868362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4392488" cy="5976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021291"/>
              </p:ext>
            </p:extLst>
          </p:nvPr>
        </p:nvGraphicFramePr>
        <p:xfrm>
          <a:off x="4860032" y="1556791"/>
          <a:ext cx="3816424" cy="402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4858"/>
                <a:gridCol w="2521566"/>
              </a:tblGrid>
              <a:tr h="11521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Поля, заполненные типографским способом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400" dirty="0" smtClean="0"/>
                        <a:t>1.  Код региона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/>
                        <a:t>2.  Дата проведения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экзамена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/>
                        <a:t>3.  Код предмета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/>
                        <a:t>4.  Наименование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предмета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/>
                        <a:t>5.  Код работы</a:t>
                      </a:r>
                    </a:p>
                  </a:txBody>
                  <a:tcPr/>
                </a:tc>
              </a:tr>
              <a:tr h="28075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Поля, которые необходимо заполнить участнику экзамена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400" dirty="0" smtClean="0"/>
                        <a:t>1. Код образовательной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/>
                        <a:t>организации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/>
                        <a:t>2. Номер и буква класса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/>
                        <a:t>(при наличии)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/>
                        <a:t>3. Код</a:t>
                      </a:r>
                      <a:r>
                        <a:rPr lang="ru-RU" sz="1400" baseline="0" dirty="0" smtClean="0"/>
                        <a:t> пункта проведения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baseline="0" dirty="0" smtClean="0"/>
                        <a:t>экзамена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baseline="0" dirty="0" smtClean="0"/>
                        <a:t>4. Номер аудитории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/>
                        <a:t>5. Номер варианта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/>
                        <a:t>6. Фамилия, имя, отчество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/>
                        <a:t>7. Номер документа,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/>
                        <a:t>удостоверяющего личность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/>
                        <a:t>8. Подпись участника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экзамена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831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3744416" cy="612068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572000" y="1844824"/>
            <a:ext cx="388843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dirty="0" smtClean="0"/>
              <a:t>Бланк </a:t>
            </a:r>
            <a:r>
              <a:rPr lang="ru-RU" sz="1600" dirty="0"/>
              <a:t>ответов  предназначен для записи ответов на задания с кратким и полного решения заданий с развернутым ответом . </a:t>
            </a:r>
          </a:p>
          <a:p>
            <a:pPr>
              <a:defRPr/>
            </a:pPr>
            <a:r>
              <a:rPr lang="ru-RU" sz="1600" dirty="0" smtClean="0"/>
              <a:t> Поля </a:t>
            </a:r>
            <a:r>
              <a:rPr lang="ru-RU" sz="1600" dirty="0"/>
              <a:t>верхней части бланка</a:t>
            </a:r>
            <a:r>
              <a:rPr lang="ru-RU" sz="1600" dirty="0" smtClean="0"/>
              <a:t>:</a:t>
            </a:r>
            <a:endParaRPr lang="ru-RU" sz="1600" dirty="0"/>
          </a:p>
          <a:p>
            <a:pPr>
              <a:defRPr/>
            </a:pPr>
            <a:r>
              <a:rPr lang="ru-RU" sz="1600" dirty="0"/>
              <a:t>код региона, код и наименование </a:t>
            </a:r>
            <a:r>
              <a:rPr lang="ru-RU" sz="1600" dirty="0" smtClean="0"/>
              <a:t>предмета внесена типографским </a:t>
            </a:r>
            <a:r>
              <a:rPr lang="ru-RU" sz="1600" dirty="0"/>
              <a:t>способом и должна соответствовать информации в бланке регистрации</a:t>
            </a:r>
            <a:r>
              <a:rPr lang="ru-RU" sz="1600" dirty="0" smtClean="0"/>
              <a:t>. </a:t>
            </a:r>
          </a:p>
          <a:p>
            <a:pPr>
              <a:defRPr/>
            </a:pPr>
            <a:r>
              <a:rPr lang="ru-RU" sz="1600" dirty="0"/>
              <a:t>Номер варианта должен быть продублирован обучающимся с  бланка регистрации. </a:t>
            </a:r>
            <a:endParaRPr lang="ru-RU" sz="1600" dirty="0" smtClean="0"/>
          </a:p>
          <a:p>
            <a:pPr>
              <a:defRPr/>
            </a:pPr>
            <a:r>
              <a:rPr lang="ru-RU" sz="1600" dirty="0" smtClean="0"/>
              <a:t>Поле </a:t>
            </a:r>
            <a:r>
              <a:rPr lang="ru-RU" sz="1600" dirty="0"/>
              <a:t>«Резерв – 4» не заполняется. </a:t>
            </a:r>
          </a:p>
          <a:p>
            <a:pPr>
              <a:defRPr/>
            </a:pPr>
            <a:endParaRPr lang="ru-RU" sz="1600" dirty="0"/>
          </a:p>
          <a:p>
            <a:pPr>
              <a:defRPr/>
            </a:pPr>
            <a:r>
              <a:rPr lang="ru-RU" sz="1600" dirty="0" smtClean="0"/>
              <a:t> 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921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295400" y="152400"/>
            <a:ext cx="658919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2200" b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200" b="1" dirty="0"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9036124"/>
              </p:ext>
            </p:extLst>
          </p:nvPr>
        </p:nvGraphicFramePr>
        <p:xfrm>
          <a:off x="119062" y="260648"/>
          <a:ext cx="4116388" cy="612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Acrobat Document" r:id="rId3" imgW="5667334" imgH="8019987" progId="AcroExch.Document.DC">
                  <p:embed/>
                </p:oleObj>
              </mc:Choice>
              <mc:Fallback>
                <p:oleObj name="Acrobat Document" r:id="rId3" imgW="5667334" imgH="8019987" progId="AcroExch.Document.DC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062" y="260648"/>
                        <a:ext cx="4116388" cy="6122987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4724400" y="871442"/>
            <a:ext cx="39624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Arial" panose="020B0604020202020204" pitchFamily="34" charset="0"/>
              </a:rPr>
              <a:t>Записи в бланках ответов</a:t>
            </a:r>
            <a:r>
              <a:rPr lang="ru-RU" alt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: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600" b="1" u="sng" dirty="0">
                <a:solidFill>
                  <a:srgbClr val="FF0000"/>
                </a:solidFill>
                <a:latin typeface="Arial" panose="020B0604020202020204" pitchFamily="34" charset="0"/>
              </a:rPr>
              <a:t>данных об участниках не должно быть (ФИО, школа, ППЭ и т.д.)!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578350" y="2420888"/>
            <a:ext cx="4114800" cy="923925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</a:rPr>
              <a:t>Ответы на задания с кратким ответом (часть 1): 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</a:rPr>
              <a:t>номер задания и ответ</a:t>
            </a:r>
            <a:endParaRPr lang="ru-RU" altLang="ru-RU" i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3886200" y="1628800"/>
            <a:ext cx="533400" cy="228600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724400" y="4333852"/>
            <a:ext cx="4114800" cy="923925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</a:rPr>
              <a:t>Ответы на задания с развернутым ответом (часть 2): </a:t>
            </a:r>
            <a:r>
              <a:rPr lang="ru-RU" altLang="ru-RU" b="1" i="1" dirty="0">
                <a:solidFill>
                  <a:schemeClr val="tx1"/>
                </a:solidFill>
                <a:latin typeface="Arial" panose="020B0604020202020204" pitchFamily="34" charset="0"/>
              </a:rPr>
              <a:t>номер задания и полное решение</a:t>
            </a:r>
            <a:endParaRPr lang="ru-RU" altLang="ru-RU" i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3892550" y="4071914"/>
            <a:ext cx="685800" cy="144780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78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49263" y="122238"/>
            <a:ext cx="8229600" cy="41116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Times New Roman" panose="02020603050405020304" pitchFamily="18" charset="0"/>
              </a:rPr>
              <a:t>Правила заполнения </a:t>
            </a:r>
            <a:r>
              <a:rPr lang="ru-RU" altLang="ru-RU" sz="320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Times New Roman" panose="02020603050405020304" pitchFamily="18" charset="0"/>
              </a:rPr>
              <a:t>бланков</a:t>
            </a:r>
            <a:endParaRPr lang="ru-RU" altLang="ru-RU" sz="320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6323" name="TextBox 41"/>
          <p:cNvSpPr txBox="1">
            <a:spLocks noChangeArrowheads="1"/>
          </p:cNvSpPr>
          <p:nvPr/>
        </p:nvSpPr>
        <p:spPr bwMode="auto">
          <a:xfrm>
            <a:off x="609600" y="1676400"/>
            <a:ext cx="3605213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dirty="0">
                <a:latin typeface="+mn-lt"/>
                <a:cs typeface="Times New Roman" pitchFamily="18" charset="0"/>
              </a:rPr>
              <a:t>При остатке свободного места на бланке ответов </a:t>
            </a:r>
            <a:r>
              <a:rPr lang="ru-RU" altLang="ru-RU" b="1" dirty="0" smtClean="0">
                <a:latin typeface="+mn-lt"/>
                <a:cs typeface="Times New Roman" pitchFamily="18" charset="0"/>
              </a:rPr>
              <a:t> </a:t>
            </a:r>
            <a:r>
              <a:rPr lang="ru-RU" altLang="ru-RU" b="1" u="sng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организатор </a:t>
            </a:r>
            <a:r>
              <a:rPr lang="ru-RU" altLang="ru-RU" b="1" u="sng" dirty="0">
                <a:solidFill>
                  <a:srgbClr val="C00000"/>
                </a:solidFill>
                <a:latin typeface="+mn-lt"/>
                <a:cs typeface="Times New Roman" pitchFamily="18" charset="0"/>
              </a:rPr>
              <a:t>в аудитории </a:t>
            </a:r>
            <a:r>
              <a:rPr lang="ru-RU" altLang="ru-RU" b="1" dirty="0">
                <a:latin typeface="+mn-lt"/>
                <a:cs typeface="Times New Roman" pitchFamily="18" charset="0"/>
              </a:rPr>
              <a:t>при сборе экзаменационных материалов должен поставить английскую букву </a:t>
            </a:r>
            <a:r>
              <a:rPr lang="ru-RU" altLang="ru-RU" b="1" dirty="0">
                <a:solidFill>
                  <a:srgbClr val="C00000"/>
                </a:solidFill>
                <a:latin typeface="+mn-lt"/>
                <a:cs typeface="Times New Roman" pitchFamily="18" charset="0"/>
              </a:rPr>
              <a:t>«Z» </a:t>
            </a:r>
            <a:r>
              <a:rPr lang="ru-RU" altLang="ru-RU" b="1" dirty="0">
                <a:latin typeface="+mn-lt"/>
                <a:cs typeface="Times New Roman" pitchFamily="18" charset="0"/>
              </a:rPr>
              <a:t>в данной области, заполнив все свободное место. </a:t>
            </a:r>
            <a:endParaRPr lang="ru-RU" altLang="ru-RU" b="1" dirty="0" smtClean="0">
              <a:latin typeface="+mn-lt"/>
              <a:cs typeface="Times New Roman" pitchFamily="18" charset="0"/>
            </a:endParaRPr>
          </a:p>
          <a:p>
            <a:r>
              <a:rPr lang="ru-RU" altLang="ru-RU" b="1" dirty="0" smtClean="0">
                <a:latin typeface="+mn-lt"/>
                <a:cs typeface="Times New Roman" pitchFamily="18" charset="0"/>
              </a:rPr>
              <a:t>Все записи </a:t>
            </a:r>
            <a:r>
              <a:rPr lang="ru-RU" altLang="ru-RU" b="1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после </a:t>
            </a:r>
            <a:r>
              <a:rPr lang="ru-RU" altLang="ru-RU" b="1" dirty="0">
                <a:solidFill>
                  <a:srgbClr val="C00000"/>
                </a:solidFill>
                <a:latin typeface="+mn-lt"/>
                <a:cs typeface="Times New Roman" pitchFamily="18" charset="0"/>
              </a:rPr>
              <a:t>«Z</a:t>
            </a:r>
            <a:r>
              <a:rPr lang="ru-RU" altLang="ru-RU" b="1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» не проверяются.</a:t>
            </a:r>
            <a:endParaRPr lang="ru-RU" altLang="ru-RU" b="1" dirty="0">
              <a:latin typeface="+mn-lt"/>
              <a:cs typeface="Times New Roman" pitchFamily="18" charset="0"/>
            </a:endParaRPr>
          </a:p>
        </p:txBody>
      </p:sp>
      <p:pic>
        <p:nvPicPr>
          <p:cNvPr id="56324" name="Рисунок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879" y="685800"/>
            <a:ext cx="4366585" cy="569552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858000" y="685800"/>
            <a:ext cx="17526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467600" y="752475"/>
            <a:ext cx="1066800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endParaRPr lang="ru-RU" sz="14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21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Box 5"/>
          <p:cNvSpPr txBox="1">
            <a:spLocks noChangeArrowheads="1"/>
          </p:cNvSpPr>
          <p:nvPr/>
        </p:nvSpPr>
        <p:spPr bwMode="auto">
          <a:xfrm>
            <a:off x="539750" y="1844675"/>
            <a:ext cx="388778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rgbClr val="FF0000"/>
                </a:solidFill>
              </a:rPr>
              <a:t>Заполнение дополнительного бланка ответов </a:t>
            </a:r>
            <a:r>
              <a:rPr lang="ru-RU" altLang="ru-RU" sz="1600" b="1" dirty="0" smtClean="0">
                <a:solidFill>
                  <a:srgbClr val="FF0000"/>
                </a:solidFill>
              </a:rPr>
              <a:t> </a:t>
            </a:r>
            <a:endParaRPr lang="ru-RU" altLang="ru-RU" sz="1600" dirty="0">
              <a:solidFill>
                <a:srgbClr val="FF0000"/>
              </a:solidFill>
            </a:endParaRPr>
          </a:p>
          <a:p>
            <a:pPr eaLnBrk="1" hangingPunct="1"/>
            <a:r>
              <a:rPr lang="ru-RU" altLang="ru-RU" sz="1600" b="1" dirty="0"/>
              <a:t>При недостатке места для ответов на основном бланке ответов </a:t>
            </a:r>
            <a:r>
              <a:rPr lang="ru-RU" altLang="ru-RU" sz="1600" b="1" dirty="0" smtClean="0"/>
              <a:t> участник </a:t>
            </a:r>
            <a:r>
              <a:rPr lang="ru-RU" altLang="ru-RU" sz="1600" b="1" dirty="0"/>
              <a:t>экзамена может продолжить записи на дополнительном бланке </a:t>
            </a:r>
            <a:r>
              <a:rPr lang="ru-RU" altLang="ru-RU" sz="1600" b="1" dirty="0" smtClean="0"/>
              <a:t>ответов.</a:t>
            </a:r>
            <a:endParaRPr lang="ru-RU" altLang="ru-RU" sz="1600" b="1" dirty="0"/>
          </a:p>
          <a:p>
            <a:pPr eaLnBrk="1" hangingPunct="1"/>
            <a:r>
              <a:rPr lang="ru-RU" altLang="ru-RU" sz="1600" b="1" dirty="0"/>
              <a:t>При этом организатор  фиксирует связь номеров основного и дополнительного листа (бланка) в специальных полях листов (бланков).</a:t>
            </a:r>
          </a:p>
          <a:p>
            <a:pPr eaLnBrk="1" hangingPunct="1"/>
            <a:r>
              <a:rPr lang="ru-RU" altLang="ru-RU" b="1" dirty="0" smtClean="0">
                <a:solidFill>
                  <a:srgbClr val="C00000"/>
                </a:solidFill>
              </a:rPr>
              <a:t>В бланке строго запрещено указывать персональные данные участника экзамена (ФИО, паспортные данные, пр.)</a:t>
            </a:r>
            <a:endParaRPr lang="ru-RU" altLang="ru-RU" b="1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2656"/>
            <a:ext cx="3859197" cy="5976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0"/>
            <a:ext cx="5015744" cy="34874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202" y="2133600"/>
            <a:ext cx="5334798" cy="28483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225136"/>
            <a:ext cx="6516339" cy="26328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Овал 4"/>
          <p:cNvSpPr/>
          <p:nvPr/>
        </p:nvSpPr>
        <p:spPr>
          <a:xfrm>
            <a:off x="2925923" y="1047150"/>
            <a:ext cx="2743200" cy="838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010400" y="2782038"/>
            <a:ext cx="1752600" cy="11803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572000" y="4800600"/>
            <a:ext cx="1905000" cy="1295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7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4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944</TotalTime>
  <Words>390</Words>
  <Application>Microsoft Office PowerPoint</Application>
  <PresentationFormat>Экран (4:3)</PresentationFormat>
  <Paragraphs>53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Презентация4</vt:lpstr>
      <vt:lpstr>Acrobat Document</vt:lpstr>
      <vt:lpstr>Правила заполнения бланков</vt:lpstr>
      <vt:lpstr>Правила заполнения бланков ответов</vt:lpstr>
      <vt:lpstr>Презентация PowerPoint</vt:lpstr>
      <vt:lpstr>Презентация PowerPoint</vt:lpstr>
      <vt:lpstr>Презентация PowerPoint</vt:lpstr>
      <vt:lpstr> </vt:lpstr>
      <vt:lpstr>Правила заполнения бланков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ЗамдикУР</cp:lastModifiedBy>
  <cp:revision>66</cp:revision>
  <dcterms:created xsi:type="dcterms:W3CDTF">2011-07-12T07:30:24Z</dcterms:created>
  <dcterms:modified xsi:type="dcterms:W3CDTF">2021-05-15T09:01:56Z</dcterms:modified>
</cp:coreProperties>
</file>