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cuID" Type="http://schemas.microsoft.com/office/2006/relationships/ui/extensibility" Target="customUI/customUI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6"/>
  </p:notesMasterIdLst>
  <p:sldIdLst>
    <p:sldId id="256" r:id="rId2"/>
    <p:sldId id="262" r:id="rId3"/>
    <p:sldId id="259" r:id="rId4"/>
    <p:sldId id="264" r:id="rId5"/>
    <p:sldId id="263" r:id="rId6"/>
    <p:sldId id="265" r:id="rId7"/>
    <p:sldId id="266" r:id="rId8"/>
    <p:sldId id="267" r:id="rId9"/>
    <p:sldId id="261" r:id="rId10"/>
    <p:sldId id="282" r:id="rId11"/>
    <p:sldId id="268" r:id="rId12"/>
    <p:sldId id="260" r:id="rId13"/>
    <p:sldId id="272" r:id="rId14"/>
    <p:sldId id="269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4" r:id="rId25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F95"/>
    <a:srgbClr val="000066"/>
    <a:srgbClr val="00003E"/>
    <a:srgbClr val="000000"/>
    <a:srgbClr val="D7E4ED"/>
    <a:srgbClr val="F2D2D2"/>
    <a:srgbClr val="E3DBCF"/>
    <a:srgbClr val="9BBEE9"/>
    <a:srgbClr val="7F7CBE"/>
    <a:srgbClr val="7BA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844" autoAdjust="0"/>
  </p:normalViewPr>
  <p:slideViewPr>
    <p:cSldViewPr>
      <p:cViewPr varScale="1">
        <p:scale>
          <a:sx n="65" d="100"/>
          <a:sy n="65" d="100"/>
        </p:scale>
        <p:origin x="91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DD22A-0AA9-4CF5-9010-F4F19F86E8A8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68681-29FD-449C-94B3-EDED9152E2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7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Версия </a:t>
            </a:r>
            <a:r>
              <a:rPr lang="ru-RU" smtClean="0"/>
              <a:t>от 25.11.2014 </a:t>
            </a:r>
            <a:r>
              <a:rPr lang="ru-RU" dirty="0" smtClean="0"/>
              <a:t>г. Последнюю версию конструктора смотрите на сайте «Тестирование в </a:t>
            </a:r>
            <a:r>
              <a:rPr lang="en-US" dirty="0" smtClean="0"/>
              <a:t>MS PowerPoint</a:t>
            </a:r>
            <a:r>
              <a:rPr lang="ru-RU" dirty="0" smtClean="0"/>
              <a:t>» http://www.rosinka.vrn.ru/pp/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8681-29FD-449C-94B3-EDED9152E23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742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8681-29FD-449C-94B3-EDED9152E23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4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92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3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744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411560" y="3212976"/>
            <a:ext cx="6400800" cy="648072"/>
          </a:xfrm>
        </p:spPr>
        <p:txBody>
          <a:bodyPr/>
          <a:lstStyle>
            <a:lvl1pPr marL="342900" indent="-342900" algn="ctr">
              <a:spcBef>
                <a:spcPct val="20000"/>
              </a:spcBef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marL="342900" indent="-342900" algn="ctr">
              <a:spcBef>
                <a:spcPct val="20000"/>
              </a:spcBef>
            </a:pPr>
            <a:r>
              <a:rPr lang="ru-RU" sz="3200" dirty="0" smtClean="0">
                <a:latin typeface="Arial" charset="0"/>
              </a:rPr>
              <a:t>по предмету, теме</a:t>
            </a:r>
            <a:endParaRPr lang="ru-RU" sz="3200" dirty="0">
              <a:latin typeface="Arial" charset="0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нформацион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66800" y="304800"/>
            <a:ext cx="7543800" cy="1431925"/>
          </a:xfrm>
        </p:spPr>
        <p:txBody>
          <a:bodyPr anchor="t"/>
          <a:lstStyle>
            <a:lvl1pPr>
              <a:defRPr b="0"/>
            </a:lvl1pPr>
          </a:lstStyle>
          <a:p>
            <a:r>
              <a:rPr lang="ru-RU" dirty="0" smtClean="0"/>
              <a:t>Текст заголовка</a:t>
            </a:r>
            <a:endParaRPr lang="ru-RU" dirty="0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43608" y="1988840"/>
            <a:ext cx="7643192" cy="39604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981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дание и отве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43608" y="116632"/>
            <a:ext cx="7776864" cy="1431925"/>
          </a:xfrm>
        </p:spPr>
        <p:txBody>
          <a:bodyPr anchor="t"/>
          <a:lstStyle>
            <a:lvl1pPr algn="l">
              <a:defRPr b="0"/>
            </a:lvl1pPr>
          </a:lstStyle>
          <a:p>
            <a:r>
              <a:rPr lang="ru-RU" sz="4400" dirty="0" smtClean="0">
                <a:solidFill>
                  <a:schemeClr val="tx2"/>
                </a:solidFill>
                <a:latin typeface="Arial" charset="0"/>
              </a:rPr>
              <a:t>Текст задания</a:t>
            </a:r>
            <a:endParaRPr lang="ru-RU" sz="4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1276672" y="1981200"/>
            <a:ext cx="7543800" cy="511696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Arial" charset="0"/>
              </a:rPr>
              <a:t>Вариант ответа № 1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одержимое 2"/>
          <p:cNvSpPr>
            <a:spLocks noGrp="1"/>
          </p:cNvSpPr>
          <p:nvPr>
            <p:ph idx="13" hasCustomPrompt="1"/>
          </p:nvPr>
        </p:nvSpPr>
        <p:spPr>
          <a:xfrm>
            <a:off x="1276672" y="2615164"/>
            <a:ext cx="7543800" cy="511696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Arial" charset="0"/>
              </a:rPr>
              <a:t>Вариант ответа № 2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4" hasCustomPrompt="1"/>
          </p:nvPr>
        </p:nvSpPr>
        <p:spPr>
          <a:xfrm>
            <a:off x="1276672" y="3249128"/>
            <a:ext cx="7543800" cy="511696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Arial" charset="0"/>
              </a:rPr>
              <a:t>Вариант ответа № 3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5" hasCustomPrompt="1"/>
          </p:nvPr>
        </p:nvSpPr>
        <p:spPr>
          <a:xfrm>
            <a:off x="1276672" y="3883092"/>
            <a:ext cx="7543800" cy="511696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Arial" charset="0"/>
              </a:rPr>
              <a:t>Вариант ответа № 4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6" hasCustomPrompt="1"/>
          </p:nvPr>
        </p:nvSpPr>
        <p:spPr>
          <a:xfrm>
            <a:off x="1276672" y="4517056"/>
            <a:ext cx="7543800" cy="511696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Arial" charset="0"/>
              </a:rPr>
              <a:t>Вариант ответа № 5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17" hasCustomPrompt="1"/>
          </p:nvPr>
        </p:nvSpPr>
        <p:spPr>
          <a:xfrm>
            <a:off x="1276672" y="5151020"/>
            <a:ext cx="7543800" cy="511696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Arial" charset="0"/>
              </a:rPr>
              <a:t>Вариант ответа № 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вод отве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43608" y="1988841"/>
            <a:ext cx="7704856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43608" y="116632"/>
            <a:ext cx="7704856" cy="1431925"/>
          </a:xfrm>
        </p:spPr>
        <p:txBody>
          <a:bodyPr anchor="t"/>
          <a:lstStyle>
            <a:lvl1pPr algn="l">
              <a:defRPr b="0"/>
            </a:lvl1pPr>
          </a:lstStyle>
          <a:p>
            <a:r>
              <a:rPr lang="ru-RU" sz="4400" dirty="0" smtClean="0">
                <a:solidFill>
                  <a:schemeClr val="tx2"/>
                </a:solidFill>
                <a:latin typeface="Arial" charset="0"/>
              </a:rPr>
              <a:t>Текст задания</a:t>
            </a:r>
            <a:endParaRPr lang="ru-RU" sz="4400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003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5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91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37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85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12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668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4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5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31662-8875-4E84-BC6B-F057167AD8AA}" type="datetimeFigureOut">
              <a:rPr lang="ru-RU" smtClean="0"/>
              <a:pPr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A61F3-101E-4C70-910F-5EEC02D72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478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2" r:id="rId14"/>
    <p:sldLayoutId id="214748368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11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44.png"/><Relationship Id="rId3" Type="http://schemas.openxmlformats.org/officeDocument/2006/relationships/tags" Target="../tags/tag3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3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42.png"/><Relationship Id="rId5" Type="http://schemas.openxmlformats.org/officeDocument/2006/relationships/tags" Target="../tags/tag34.xml"/><Relationship Id="rId15" Type="http://schemas.openxmlformats.org/officeDocument/2006/relationships/image" Target="../media/image46.png"/><Relationship Id="rId10" Type="http://schemas.openxmlformats.org/officeDocument/2006/relationships/image" Target="../media/image24.png"/><Relationship Id="rId4" Type="http://schemas.openxmlformats.org/officeDocument/2006/relationships/tags" Target="../tags/tag33.xml"/><Relationship Id="rId9" Type="http://schemas.openxmlformats.org/officeDocument/2006/relationships/image" Target="../media/image26.png"/><Relationship Id="rId1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tags" Target="../tags/tag8.xml"/><Relationship Id="rId16" Type="http://schemas.openxmlformats.org/officeDocument/2006/relationships/image" Target="../media/image15.JPG"/><Relationship Id="rId20" Type="http://schemas.openxmlformats.org/officeDocument/2006/relationships/image" Target="../media/image19.jpe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4.png"/><Relationship Id="rId5" Type="http://schemas.openxmlformats.org/officeDocument/2006/relationships/tags" Target="../tags/tag11.xml"/><Relationship Id="rId15" Type="http://schemas.openxmlformats.org/officeDocument/2006/relationships/image" Target="../media/image14.jpe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18.jpg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_Fi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>
            <a:spLocks noChangeArrowheads="1"/>
          </p:cNvSpPr>
          <p:nvPr/>
        </p:nvSpPr>
        <p:spPr bwMode="auto">
          <a:xfrm>
            <a:off x="0" y="6237312"/>
            <a:ext cx="9144000" cy="6207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3" name="Tx_min" hidden="1"/>
          <p:cNvSpPr txBox="1">
            <a:spLocks noChangeArrowheads="1"/>
          </p:cNvSpPr>
          <p:nvPr/>
        </p:nvSpPr>
        <p:spPr bwMode="auto">
          <a:xfrm>
            <a:off x="8629650" y="6441306"/>
            <a:ext cx="4318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Comic Sans MS" panose="030F0702030302020204" pitchFamily="66" charset="0"/>
              </a:rPr>
              <a:t>мин.</a:t>
            </a:r>
          </a:p>
        </p:txBody>
      </p:sp>
      <p:sp>
        <p:nvSpPr>
          <p:cNvPr id="4" name="Out_Tim" hidden="1"/>
          <p:cNvSpPr txBox="1">
            <a:spLocks noChangeArrowheads="1"/>
          </p:cNvSpPr>
          <p:nvPr/>
        </p:nvSpPr>
        <p:spPr bwMode="auto">
          <a:xfrm>
            <a:off x="8053388" y="638574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>
              <a:spcBef>
                <a:spcPct val="50000"/>
              </a:spcBef>
            </a:pPr>
            <a:r>
              <a:rPr lang="en-US" b="1" smtClean="0">
                <a:solidFill>
                  <a:schemeClr val="hlink"/>
                </a:solidFill>
                <a:latin typeface="Comic Sans MS" panose="030F0702030302020204" pitchFamily="66" charset="0"/>
              </a:rPr>
              <a:t>5</a:t>
            </a:r>
            <a:endParaRPr lang="ru-RU" b="1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x_Tim" hidden="1"/>
          <p:cNvSpPr txBox="1">
            <a:spLocks noChangeArrowheads="1"/>
          </p:cNvSpPr>
          <p:nvPr/>
        </p:nvSpPr>
        <p:spPr bwMode="auto">
          <a:xfrm>
            <a:off x="5940153" y="6441306"/>
            <a:ext cx="201639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 dirty="0">
                <a:solidFill>
                  <a:schemeClr val="tx2"/>
                </a:solidFill>
                <a:latin typeface="Comic Sans MS" panose="030F0702030302020204" pitchFamily="66" charset="0"/>
              </a:rPr>
              <a:t>Время тестирования</a:t>
            </a:r>
          </a:p>
        </p:txBody>
      </p:sp>
      <p:grpSp>
        <p:nvGrpSpPr>
          <p:cNvPr id="11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12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9052758" cy="1728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3"/>
          <a:stretch/>
        </p:blipFill>
        <p:spPr>
          <a:xfrm>
            <a:off x="4791305" y="2852936"/>
            <a:ext cx="4352695" cy="9758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411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15616" y="923528"/>
              <a:ext cx="7056784" cy="2278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По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 проезжей 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части дороги могут ехать только велосипедисты старше 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14 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лет. Ехать следует в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 один ряд и как можно ближе к правому краю дороги, но не прижимаясь к 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бордюру ближе, чем на 1 м. 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Прокладывайте маршруты вне дорог с большим количеством развязок.</a:t>
              </a:r>
            </a:p>
          </p:txBody>
        </p:sp>
      </p:grp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pic>
        <p:nvPicPr>
          <p:cNvPr id="3074" name="Picture 2" descr="http://fotki.ykt.ru/albums/userpics/22648/1374475533_42_artist_impression_mandible_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46818"/>
            <a:ext cx="442849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418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923528"/>
              <a:ext cx="7056784" cy="5195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Мчит Бегунок со всех сил своего седока по тротуару, а прохожие ворчат, возмущаются, в разные стороны разбегаются.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			Что же им не нравится? Как же 			Егорке на велосипеде ехать?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			Думал так мальчик, думал, пока 			его не остановил один дедушка. 			Вот он-то и рассказал про правила дорожного движения для велосипедистов.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Не прав был Егорка, что с такой скоростью мчался.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Для таких гонок есть свои особые дорожки - велодорожки.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А чтобы их распознать существует и специальный дорожный знак.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4" t="18102" r="54978" b="50323"/>
          <a:stretch/>
        </p:blipFill>
        <p:spPr bwMode="auto">
          <a:xfrm flipH="1">
            <a:off x="1331640" y="1844824"/>
            <a:ext cx="2016224" cy="167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159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/>
          <p:cNvGrpSpPr/>
          <p:nvPr/>
        </p:nvGrpSpPr>
        <p:grpSpPr>
          <a:xfrm>
            <a:off x="499110" y="188640"/>
            <a:ext cx="7889314" cy="5832648"/>
            <a:chOff x="827584" y="692696"/>
            <a:chExt cx="7560840" cy="5544616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15616" y="923528"/>
              <a:ext cx="7056784" cy="412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Определи, какой знак подскажет Егорке велодорожку?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220" y="4160178"/>
            <a:ext cx="1181093" cy="1021486"/>
          </a:xfrm>
          <a:prstGeom prst="rect">
            <a:avLst/>
          </a:prstGeom>
          <a:ln>
            <a:noFill/>
          </a:ln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331738"/>
            <a:ext cx="909574" cy="786659"/>
          </a:xfrm>
          <a:prstGeom prst="rect">
            <a:avLst/>
          </a:prstGeom>
          <a:ln>
            <a:noFill/>
          </a:ln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64551"/>
            <a:ext cx="1311619" cy="1134373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36" y="3740131"/>
            <a:ext cx="1889739" cy="186158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63" y="1404172"/>
            <a:ext cx="1948159" cy="194815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974" y="1604525"/>
            <a:ext cx="1833701" cy="1610600"/>
          </a:xfrm>
          <a:prstGeom prst="rect">
            <a:avLst/>
          </a:prstGeom>
        </p:spPr>
      </p:pic>
      <p:sp>
        <p:nvSpPr>
          <p:cNvPr id="43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1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923528"/>
              <a:ext cx="7056784" cy="1886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Тротуар 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— место для пешеходов. Старайтесь ездить только по безлюдным и широким тротуарам, обращайте особое внимание на выезды из дворов, арок, выходы из подъездов и магазинов, двери припаркованных машин.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79612" y="5145985"/>
              <a:ext cx="7056784" cy="4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ctr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Дорожный знак велосипедной дорожки.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924" y="2996952"/>
            <a:ext cx="1948159" cy="1948159"/>
          </a:xfrm>
          <a:prstGeom prst="rect">
            <a:avLst/>
          </a:prstGeom>
        </p:spPr>
      </p:pic>
      <p:sp>
        <p:nvSpPr>
          <p:cNvPr id="17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753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923528"/>
              <a:ext cx="7056784" cy="3007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Снизил Егорка скорость, едет аккуратно, прохожих не пугает. И решил он сделать какое-нибудь доброе дело сделать.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Смотрит, а впереди мужчина идет с длинными досками.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Надо бы ему помочь, - так подумал мальчик. Бегунок – верный друг, он и поможет тяжелый груз перенести.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855" y="3573016"/>
            <a:ext cx="1850290" cy="205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270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>
          <a:xfrm>
            <a:off x="827584" y="404664"/>
            <a:ext cx="7560840" cy="5616624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115616" y="638494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 algn="just">
              <a:lnSpc>
                <a:spcPct val="120000"/>
              </a:lnSpc>
            </a:pPr>
            <a:r>
              <a: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Нарушит ли Егорка правила дорожного движения для велосипедистов, если перевезет </a:t>
            </a:r>
            <a:r>
              <a:rPr lang="ru-RU" sz="2000" dirty="0">
                <a:solidFill>
                  <a:srgbClr val="000048"/>
                </a:solidFill>
                <a:latin typeface="Comic Sans MS" panose="030F0702030302020204" pitchFamily="66" charset="0"/>
              </a:rPr>
              <a:t>доски? Выбери правильный ответ.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109165" y="1871737"/>
            <a:ext cx="6070455" cy="837676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Нарушит, так как велосипед – не грузовик, на нем нельзя перевозить грузы.</a:t>
            </a:r>
            <a:endParaRPr lang="ru-RU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101945" y="2791107"/>
            <a:ext cx="6070455" cy="837676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just">
              <a:lnSpc>
                <a:spcPct val="120000"/>
              </a:lnSpc>
              <a:defRPr>
                <a:solidFill>
                  <a:srgbClr val="000048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Не нарушит, если груз не будет выступать за габариты более чем на 0,5 м.</a:t>
            </a: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2134378" y="3709318"/>
            <a:ext cx="6045242" cy="837676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just">
              <a:lnSpc>
                <a:spcPct val="120000"/>
              </a:lnSpc>
              <a:defRPr>
                <a:solidFill>
                  <a:srgbClr val="000048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Нарушит, так как перевозить можно только коробки, а не доски.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075284" y="4581067"/>
            <a:ext cx="3383114" cy="1205436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just">
              <a:lnSpc>
                <a:spcPct val="120000"/>
              </a:lnSpc>
              <a:defRPr>
                <a:solidFill>
                  <a:srgbClr val="000048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Не нарушит, если доски положить на специальный багажник.</a:t>
            </a:r>
            <a:endParaRPr lang="ru-RU" dirty="0"/>
          </a:p>
        </p:txBody>
      </p: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pic>
        <p:nvPicPr>
          <p:cNvPr id="5126" name="Picture 6" descr="Негабаритный гру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91" y="4581067"/>
            <a:ext cx="2367877" cy="123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08" y="2831175"/>
            <a:ext cx="834792" cy="721982"/>
          </a:xfrm>
          <a:prstGeom prst="rect">
            <a:avLst/>
          </a:prstGeom>
          <a:ln>
            <a:noFill/>
          </a:ln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95" y="1953363"/>
            <a:ext cx="819760" cy="708982"/>
          </a:xfrm>
          <a:prstGeom prst="rect">
            <a:avLst/>
          </a:prstGeom>
          <a:ln>
            <a:noFill/>
          </a:ln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85" y="3718829"/>
            <a:ext cx="819760" cy="708982"/>
          </a:xfrm>
          <a:prstGeom prst="rect">
            <a:avLst/>
          </a:prstGeom>
          <a:ln>
            <a:noFill/>
          </a:ln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24" y="4642223"/>
            <a:ext cx="819760" cy="708982"/>
          </a:xfrm>
          <a:prstGeom prst="rect">
            <a:avLst/>
          </a:prstGeom>
          <a:ln>
            <a:noFill/>
          </a:ln>
        </p:spPr>
      </p:pic>
      <p:sp>
        <p:nvSpPr>
          <p:cNvPr id="52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332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27584" y="404664"/>
            <a:ext cx="7560840" cy="5616624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15" y="980728"/>
            <a:ext cx="73437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826" y="1737233"/>
            <a:ext cx="4274347" cy="4037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99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923528"/>
              <a:ext cx="7056784" cy="3007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Катится Бегунок дальше. А вот и пешеходный переход.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Егорка знает, что дорогу переходить можно только по пешеходному переходу.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Дождались друзья зеленого сигнала светофора и поехали прямо по зебре. Как и положено пешеходам.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Каково же было удивление мальчика, когда постовой, находящийся рядом, остановил его.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916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827584" y="404664"/>
            <a:ext cx="7560840" cy="5616624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115616" y="63849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 algn="just">
              <a:lnSpc>
                <a:spcPct val="120000"/>
              </a:lnSpc>
            </a:pPr>
            <a:r>
              <a: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Почему же постовой остановил мальчика? Выбери правильный ответ.</a:t>
            </a:r>
            <a:endParaRPr lang="ru-RU" sz="2000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101945" y="1852190"/>
            <a:ext cx="6070455" cy="837676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just">
              <a:lnSpc>
                <a:spcPct val="120000"/>
              </a:lnSpc>
              <a:defRPr>
                <a:solidFill>
                  <a:srgbClr val="000048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Пешеходный переход, для пешеходов. Велосипедистам на переходе не место!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2101945" y="3536396"/>
            <a:ext cx="6070455" cy="837676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just">
              <a:lnSpc>
                <a:spcPct val="120000"/>
              </a:lnSpc>
              <a:defRPr>
                <a:solidFill>
                  <a:srgbClr val="000048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По пешеходному переходу велосипедисту следует передвигаться пешком, а велосипед вести рядом!</a:t>
            </a:r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64895"/>
            <a:ext cx="626289" cy="541655"/>
          </a:xfrm>
          <a:prstGeom prst="rect">
            <a:avLst/>
          </a:prstGeom>
          <a:ln>
            <a:noFill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3644133"/>
            <a:ext cx="626289" cy="541655"/>
          </a:xfrm>
          <a:prstGeom prst="rect">
            <a:avLst/>
          </a:prstGeom>
          <a:ln>
            <a:noFill/>
          </a:ln>
        </p:spPr>
      </p:pic>
      <p:sp>
        <p:nvSpPr>
          <p:cNvPr id="31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438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27584" y="404664"/>
            <a:ext cx="7560840" cy="5616624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324216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297" y="2276872"/>
            <a:ext cx="3272532" cy="3161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5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827584" y="692696"/>
            <a:ext cx="7560840" cy="5544616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616" y="836712"/>
            <a:ext cx="7056784" cy="510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 algn="just">
              <a:lnSpc>
                <a:spcPct val="120000"/>
              </a:lnSpc>
            </a:pPr>
            <a:r>
              <a:rPr lang="ru-RU" sz="21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В одном замечательном, светлом и большом городе жил самый обыкновенный мальчик по имени Егорка.</a:t>
            </a:r>
          </a:p>
          <a:p>
            <a:pPr indent="265113" algn="just">
              <a:lnSpc>
                <a:spcPct val="120000"/>
              </a:lnSpc>
            </a:pPr>
            <a:r>
              <a:rPr lang="ru-RU" sz="21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Когда Егорке исполнилось 9 лет мама с папой подарили ему новенький, красивенький велосипед.</a:t>
            </a:r>
          </a:p>
          <a:p>
            <a:pPr indent="265113" algn="just">
              <a:lnSpc>
                <a:spcPct val="120000"/>
              </a:lnSpc>
            </a:pPr>
            <a:r>
              <a:rPr lang="ru-RU" sz="21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Раньше у Егорки был детский трехколесный велосипед, а теперь у него появился настоящий железный конь.</a:t>
            </a:r>
            <a:r>
              <a:rPr lang="ru-RU" sz="2100" dirty="0">
                <a:solidFill>
                  <a:srgbClr val="000048"/>
                </a:solidFill>
                <a:latin typeface="Comic Sans MS" panose="030F0702030302020204" pitchFamily="66" charset="0"/>
              </a:rPr>
              <a:t> Велосипед так быстро ездил, что Егорка назвал его Бегунок.</a:t>
            </a:r>
          </a:p>
          <a:p>
            <a:pPr indent="265113" algn="just">
              <a:lnSpc>
                <a:spcPct val="120000"/>
              </a:lnSpc>
            </a:pPr>
            <a:r>
              <a:rPr lang="ru-RU" sz="21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Хотя велосипед и так был красивый, но мальчик решил украсить его еще больше.</a:t>
            </a:r>
          </a:p>
          <a:p>
            <a:pPr indent="265113" algn="just">
              <a:lnSpc>
                <a:spcPct val="120000"/>
              </a:lnSpc>
            </a:pPr>
            <a:r>
              <a:rPr lang="ru-RU" sz="21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Он спросил у родителей разрешения и купил разные красивые штучки.</a:t>
            </a:r>
            <a:endParaRPr lang="ru-RU" sz="2100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165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923528"/>
              <a:ext cx="7056784" cy="2278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Но тут зазвонил мобильник. Это была мама. Она уже начала беспокоиться за Егорку, не увидев его во дворе.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Егорке было очень неудобно одновременно разговаривать по телефону и управлять Бегунком.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Он остановился в безопасном месте и перезвонил маме.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375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15616" y="923528"/>
              <a:ext cx="7056784" cy="4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ctr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А что еще запрещено велосипедистам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?</a:t>
              </a:r>
              <a:endPara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000" smtClean="0">
                <a:solidFill>
                  <a:schemeClr val="tx2"/>
                </a:solidFill>
                <a:latin typeface="Arial"/>
              </a:rPr>
              <a:t>1 бал.</a:t>
            </a:r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443758" y="1990307"/>
            <a:ext cx="1385319" cy="1078314"/>
            <a:chOff x="1443758" y="1990307"/>
            <a:chExt cx="1385319" cy="1078314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670" y="1990307"/>
              <a:ext cx="819760" cy="708982"/>
            </a:xfrm>
            <a:prstGeom prst="rect">
              <a:avLst/>
            </a:prstGeom>
            <a:ln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443758" y="2699289"/>
              <a:ext cx="13853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запрещено</a:t>
              </a:r>
              <a:endParaRPr lang="ru-RU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493518" y="4184172"/>
            <a:ext cx="1385319" cy="1078314"/>
            <a:chOff x="1443758" y="1990307"/>
            <a:chExt cx="1385319" cy="1078314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670" y="1990307"/>
              <a:ext cx="819760" cy="708982"/>
            </a:xfrm>
            <a:prstGeom prst="rect">
              <a:avLst/>
            </a:prstGeom>
            <a:ln>
              <a:noFill/>
            </a:ln>
          </p:spPr>
        </p:pic>
        <p:sp>
          <p:nvSpPr>
            <p:cNvPr id="33" name="TextBox 32"/>
            <p:cNvSpPr txBox="1"/>
            <p:nvPr/>
          </p:nvSpPr>
          <p:spPr>
            <a:xfrm>
              <a:off x="1443758" y="2699289"/>
              <a:ext cx="13853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запрещено</a:t>
              </a:r>
              <a:endParaRPr lang="ru-RU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203633" y="4228734"/>
            <a:ext cx="1385319" cy="1078314"/>
            <a:chOff x="1443758" y="1990307"/>
            <a:chExt cx="1385319" cy="1078314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670" y="1990307"/>
              <a:ext cx="819760" cy="708982"/>
            </a:xfrm>
            <a:prstGeom prst="rect">
              <a:avLst/>
            </a:prstGeom>
            <a:ln>
              <a:noFill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1443758" y="2699289"/>
              <a:ext cx="13853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запрещено</a:t>
              </a:r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818314" y="1977307"/>
            <a:ext cx="1385319" cy="1078171"/>
            <a:chOff x="3818314" y="1977307"/>
            <a:chExt cx="1385319" cy="1078171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2140" y="1977307"/>
              <a:ext cx="834792" cy="721982"/>
            </a:xfrm>
            <a:prstGeom prst="rect">
              <a:avLst/>
            </a:prstGeom>
            <a:ln>
              <a:noFill/>
            </a:ln>
          </p:spPr>
        </p:pic>
        <p:sp>
          <p:nvSpPr>
            <p:cNvPr id="37" name="TextBox 36"/>
            <p:cNvSpPr txBox="1"/>
            <p:nvPr/>
          </p:nvSpPr>
          <p:spPr>
            <a:xfrm>
              <a:off x="3818314" y="2686146"/>
              <a:ext cx="13853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разрешено</a:t>
              </a:r>
              <a:endParaRPr lang="ru-RU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350184" y="1866189"/>
            <a:ext cx="1385319" cy="1078171"/>
            <a:chOff x="3818314" y="1977307"/>
            <a:chExt cx="1385319" cy="1078171"/>
          </a:xfrm>
        </p:grpSpPr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2140" y="1977307"/>
              <a:ext cx="834792" cy="721982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TextBox 39"/>
            <p:cNvSpPr txBox="1"/>
            <p:nvPr/>
          </p:nvSpPr>
          <p:spPr>
            <a:xfrm>
              <a:off x="3818314" y="2686146"/>
              <a:ext cx="13853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разрешено</a:t>
              </a:r>
              <a:endParaRPr lang="ru-RU" dirty="0"/>
            </a:p>
          </p:txBody>
        </p:sp>
      </p:grpSp>
      <p:sp>
        <p:nvSpPr>
          <p:cNvPr id="18" name="KAN 5"/>
          <p:cNvSpPr/>
          <p:nvPr>
            <p:custDataLst>
              <p:tags r:id="rId2"/>
            </p:custDataLst>
          </p:nvPr>
        </p:nvSpPr>
        <p:spPr>
          <a:xfrm>
            <a:off x="4940250" y="3723921"/>
            <a:ext cx="1416100" cy="2049264"/>
          </a:xfrm>
          <a:prstGeom prst="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" name="KAN 4"/>
          <p:cNvSpPr/>
          <p:nvPr>
            <p:custDataLst>
              <p:tags r:id="rId3"/>
            </p:custDataLst>
          </p:nvPr>
        </p:nvSpPr>
        <p:spPr>
          <a:xfrm>
            <a:off x="3747608" y="1563539"/>
            <a:ext cx="1562100" cy="2049264"/>
          </a:xfrm>
          <a:prstGeom prst="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" name="KAN 3"/>
          <p:cNvSpPr/>
          <p:nvPr>
            <p:custDataLst>
              <p:tags r:id="rId4"/>
            </p:custDataLst>
          </p:nvPr>
        </p:nvSpPr>
        <p:spPr>
          <a:xfrm>
            <a:off x="6198625" y="1563539"/>
            <a:ext cx="1562100" cy="2049264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5" name="KAN 2"/>
          <p:cNvSpPr/>
          <p:nvPr>
            <p:custDataLst>
              <p:tags r:id="rId5"/>
            </p:custDataLst>
          </p:nvPr>
        </p:nvSpPr>
        <p:spPr>
          <a:xfrm>
            <a:off x="2494211" y="3723921"/>
            <a:ext cx="1270362" cy="2049264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4" name="KAN 1"/>
          <p:cNvSpPr/>
          <p:nvPr>
            <p:custDataLst>
              <p:tags r:id="rId6"/>
            </p:custDataLst>
          </p:nvPr>
        </p:nvSpPr>
        <p:spPr>
          <a:xfrm>
            <a:off x="1296592" y="1520356"/>
            <a:ext cx="1562100" cy="2049264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41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810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5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1474629"/>
              <a:ext cx="7056784" cy="4466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ездить, не держась за руль хотя бы одной рукой;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перевозить пассажиров, кроме ребёнка в возрасте до 7 лет на дополнительном сиденье, оборудованном надёжными подножками;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перевозить груз, который выступает более чем на 0,5 м по длине или ширине за габариты, или груз, мешающий управлению;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двигаться по дороге при наличии рядом велосипедной дорожки;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поворачивать налево или разворачиваться на дорогах с трамвайным движением и на дорогах, имеющих более одной полосы для движения в данном направлении (в этом случае нужно слезть с велосипеда и перейти дорогу по пешеходному переходу);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двигаться по автомагистралям;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ru-RU" sz="16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двигаться по дороге в тёмное время суток без включенного переднего белого фонаря.</a:t>
              </a: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97" y="634257"/>
            <a:ext cx="6444197" cy="543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730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42462" y="978234"/>
              <a:ext cx="7056784" cy="4101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Егорка со своим 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Бегунком благополучно 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вернулся домой.</a:t>
              </a:r>
              <a:endPara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По возвращению домой он рассказал маме и папе обо всех приключениях, которые произошли с ним.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А папа подумал-подумал и вечером подарил Егорке одну замечательную книгу «Правила дорожного движения для юных пешеходов» и строго настрого запретил выезжать со двора без ведома родителей.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А Бегунок усталый стоял в коридорчике и мечтал, о том что повсюду были только велодорожки и вежливые пешеходы и велосипедисты…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059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404664"/>
            <a:ext cx="7560840" cy="5616624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7584" y="1687883"/>
              <a:ext cx="7560840" cy="1184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endPara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http</a:t>
              </a:r>
              <a:r>
                <a:rPr lang="en-US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://forwardvelo.ru/upload/medialibrary/db4/velopdd_forwardvelo.ru.pdf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50" b="9271"/>
          <a:stretch/>
        </p:blipFill>
        <p:spPr>
          <a:xfrm>
            <a:off x="1241139" y="663939"/>
            <a:ext cx="6661721" cy="6416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180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/>
          <p:cNvGrpSpPr/>
          <p:nvPr/>
        </p:nvGrpSpPr>
        <p:grpSpPr>
          <a:xfrm>
            <a:off x="827584" y="116632"/>
            <a:ext cx="7560840" cy="6120680"/>
            <a:chOff x="827584" y="692696"/>
            <a:chExt cx="7560840" cy="5544616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15616" y="1124744"/>
              <a:ext cx="7056784" cy="752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Как ты думаешь, что обязательно </a:t>
              </a: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должно быть на каждом велосипеде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? Выбери все правильные ответы.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1819644" y="3231187"/>
            <a:ext cx="6022044" cy="2750475"/>
            <a:chOff x="1819644" y="3156683"/>
            <a:chExt cx="6022044" cy="3074742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1837690" y="3297020"/>
              <a:ext cx="1510176" cy="556164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29149" y="3364548"/>
              <a:ext cx="1418716" cy="523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sz="22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звонок</a:t>
              </a:r>
              <a:endParaRPr lang="ru-RU" sz="22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1819644" y="5675261"/>
              <a:ext cx="1510176" cy="556164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883420" y="5708379"/>
              <a:ext cx="1418716" cy="523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sz="22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катафот</a:t>
              </a:r>
              <a:endParaRPr lang="ru-RU" sz="22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3" name="Скругленный прямоугольник 52"/>
            <p:cNvSpPr/>
            <p:nvPr/>
          </p:nvSpPr>
          <p:spPr>
            <a:xfrm>
              <a:off x="6195339" y="3156683"/>
              <a:ext cx="1510176" cy="556164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293422" y="3190000"/>
              <a:ext cx="1418716" cy="523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sz="22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фонарь</a:t>
              </a:r>
              <a:endParaRPr lang="ru-RU" sz="22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6331512" y="5627990"/>
              <a:ext cx="1510176" cy="556164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377242" y="5675261"/>
              <a:ext cx="1418716" cy="523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sz="22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корзина</a:t>
              </a:r>
              <a:endParaRPr lang="ru-RU" sz="22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294" y="2073747"/>
            <a:ext cx="872389" cy="754499"/>
          </a:xfrm>
          <a:prstGeom prst="rect">
            <a:avLst/>
          </a:prstGeom>
          <a:ln>
            <a:noFill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294" y="4320394"/>
            <a:ext cx="1121484" cy="969932"/>
          </a:xfrm>
          <a:prstGeom prst="rect">
            <a:avLst/>
          </a:prstGeom>
          <a:ln>
            <a:noFill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018535"/>
            <a:ext cx="936229" cy="809711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70" y="4225821"/>
            <a:ext cx="1060059" cy="916808"/>
          </a:xfrm>
          <a:prstGeom prst="rect">
            <a:avLst/>
          </a:prstGeom>
          <a:ln>
            <a:noFill/>
          </a:ln>
        </p:spPr>
      </p:pic>
      <p:grpSp>
        <p:nvGrpSpPr>
          <p:cNvPr id="58" name="Группа 57"/>
          <p:cNvGrpSpPr/>
          <p:nvPr/>
        </p:nvGrpSpPr>
        <p:grpSpPr>
          <a:xfrm>
            <a:off x="1893917" y="1959681"/>
            <a:ext cx="1453948" cy="1219899"/>
            <a:chOff x="6493876" y="4116915"/>
            <a:chExt cx="2436524" cy="1905131"/>
          </a:xfrm>
        </p:grpSpPr>
        <p:sp>
          <p:nvSpPr>
            <p:cNvPr id="59" name="Овал 58"/>
            <p:cNvSpPr/>
            <p:nvPr/>
          </p:nvSpPr>
          <p:spPr>
            <a:xfrm>
              <a:off x="6493876" y="4116915"/>
              <a:ext cx="2436524" cy="190513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0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493876" y="4123377"/>
              <a:ext cx="2436524" cy="189220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339" y="1796165"/>
            <a:ext cx="1580209" cy="12839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Группа 60"/>
          <p:cNvGrpSpPr/>
          <p:nvPr/>
        </p:nvGrpSpPr>
        <p:grpSpPr>
          <a:xfrm>
            <a:off x="6319053" y="4072348"/>
            <a:ext cx="1453948" cy="1219899"/>
            <a:chOff x="6493876" y="4116915"/>
            <a:chExt cx="2436524" cy="1905131"/>
          </a:xfrm>
        </p:grpSpPr>
        <p:sp>
          <p:nvSpPr>
            <p:cNvPr id="62" name="Овал 61"/>
            <p:cNvSpPr/>
            <p:nvPr/>
          </p:nvSpPr>
          <p:spPr>
            <a:xfrm>
              <a:off x="6493876" y="4116915"/>
              <a:ext cx="2436524" cy="190513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Picture 4" descr="http://www.kant.ru/upload/iblock/25f/25fa0f3dccf57e2bb5cc24b1a9371bb3.pn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71" r="15427" b="67583"/>
            <a:stretch/>
          </p:blipFill>
          <p:spPr bwMode="auto">
            <a:xfrm>
              <a:off x="6493876" y="4116915"/>
              <a:ext cx="2436524" cy="190513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4" name="Picture 6" descr="http://www.magazinmopedov.ru/assets/images/Articles/children/bicycle_saf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24193" y="4005064"/>
            <a:ext cx="1567687" cy="14143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370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827584" y="116632"/>
            <a:ext cx="7560840" cy="6120680"/>
            <a:chOff x="827584" y="692696"/>
            <a:chExt cx="7560840" cy="554461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15616" y="1124744"/>
              <a:ext cx="7056784" cy="2091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Ах, какой же замечательный получился велосипед!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Велосипедист должен быть заметен на дороге. Велосипед должен иметь звуковой сигнал, белый фонарь или катафот спереди, красный фонарь или катафот сзади и по катафоту на колесах с каждой боковой стороны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074" name="Picture 2" descr="https://world-mans.ru/image/img140322692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075" y="3068960"/>
            <a:ext cx="4176464" cy="267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61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692696"/>
            <a:ext cx="7560840" cy="5544616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1124744"/>
              <a:ext cx="705678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Ну вот, велосипед к катанию готов! И Егорка с радостью собрался на улицу со своим Бегунком.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Он одел свои самые модные штаны-шаровары, серую кофту на замке и кепку. И уже почти был готов выйти, но мама его остановила.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Оказывается, не всякая одежда подходит для катания.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Помоги Егорке выбрать правильную одежду.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441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251520" y="116632"/>
            <a:ext cx="8640960" cy="6120680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000" smtClean="0">
                <a:solidFill>
                  <a:schemeClr val="tx2"/>
                </a:solidFill>
                <a:latin typeface="Comic Sans MS" panose="030F0702030302020204" pitchFamily="66" charset="0"/>
              </a:rPr>
              <a:t>1 бал.</a:t>
            </a:r>
            <a:endParaRPr lang="ru-RU" sz="100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23217" y="330610"/>
            <a:ext cx="6496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5113" algn="ctr">
              <a:lnSpc>
                <a:spcPct val="120000"/>
              </a:lnSpc>
            </a:pPr>
            <a:r>
              <a:rPr lang="ru-RU" sz="2000" dirty="0">
                <a:solidFill>
                  <a:srgbClr val="000048"/>
                </a:solidFill>
                <a:latin typeface="Comic Sans MS" panose="030F0702030302020204" pitchFamily="66" charset="0"/>
              </a:rPr>
              <a:t>Помоги Егорке подобрать правильную одежду</a:t>
            </a:r>
            <a:r>
              <a: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. </a:t>
            </a:r>
            <a:r>
              <a:rPr lang="ru-RU" sz="2000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Выбери среди предложенных картинок</a:t>
            </a:r>
            <a:endParaRPr lang="ru-RU" sz="2000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50" y="1758330"/>
            <a:ext cx="1121484" cy="969932"/>
          </a:xfrm>
          <a:prstGeom prst="rect">
            <a:avLst/>
          </a:prstGeom>
          <a:ln>
            <a:noFill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894" y="3712525"/>
            <a:ext cx="1121484" cy="969932"/>
          </a:xfrm>
          <a:prstGeom prst="rect">
            <a:avLst/>
          </a:prstGeom>
          <a:ln>
            <a:noFill/>
          </a:ln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41" y="1795044"/>
            <a:ext cx="1121484" cy="969932"/>
          </a:xfrm>
          <a:prstGeom prst="rect">
            <a:avLst/>
          </a:prstGeom>
          <a:ln>
            <a:noFill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65" y="3833253"/>
            <a:ext cx="1121484" cy="969932"/>
          </a:xfrm>
          <a:prstGeom prst="rect">
            <a:avLst/>
          </a:prstGeom>
          <a:ln>
            <a:noFill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35" y="1758330"/>
            <a:ext cx="1181093" cy="1021486"/>
          </a:xfrm>
          <a:prstGeom prst="rect">
            <a:avLst/>
          </a:prstGeom>
          <a:ln>
            <a:noFill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196" y="1730126"/>
            <a:ext cx="1181093" cy="1021486"/>
          </a:xfrm>
          <a:prstGeom prst="rect">
            <a:avLst/>
          </a:prstGeom>
          <a:ln>
            <a:noFill/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91" y="3660971"/>
            <a:ext cx="1181093" cy="1021486"/>
          </a:xfrm>
          <a:prstGeom prst="rect">
            <a:avLst/>
          </a:prstGeom>
          <a:ln>
            <a:noFill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9" y="3660971"/>
            <a:ext cx="1181093" cy="1021486"/>
          </a:xfrm>
          <a:prstGeom prst="rect">
            <a:avLst/>
          </a:prstGeom>
          <a:ln>
            <a:noFill/>
          </a:ln>
        </p:spPr>
      </p:pic>
      <p:sp>
        <p:nvSpPr>
          <p:cNvPr id="21" name="KAN 8"/>
          <p:cNvSpPr/>
          <p:nvPr>
            <p:custDataLst>
              <p:tags r:id="rId2"/>
            </p:custDataLst>
          </p:nvPr>
        </p:nvSpPr>
        <p:spPr>
          <a:xfrm>
            <a:off x="6830212" y="3275558"/>
            <a:ext cx="2030660" cy="1792312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KAN 7"/>
          <p:cNvSpPr/>
          <p:nvPr>
            <p:custDataLst>
              <p:tags r:id="rId3"/>
            </p:custDataLst>
          </p:nvPr>
        </p:nvSpPr>
        <p:spPr>
          <a:xfrm>
            <a:off x="4682052" y="1344713"/>
            <a:ext cx="2030660" cy="1792312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KAN 6"/>
          <p:cNvSpPr/>
          <p:nvPr>
            <p:custDataLst>
              <p:tags r:id="rId4"/>
            </p:custDataLst>
          </p:nvPr>
        </p:nvSpPr>
        <p:spPr>
          <a:xfrm>
            <a:off x="2604840" y="1325346"/>
            <a:ext cx="2030660" cy="1792312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KAN 5"/>
          <p:cNvSpPr/>
          <p:nvPr>
            <p:custDataLst>
              <p:tags r:id="rId5"/>
            </p:custDataLst>
          </p:nvPr>
        </p:nvSpPr>
        <p:spPr>
          <a:xfrm>
            <a:off x="6812905" y="1333728"/>
            <a:ext cx="2030660" cy="1792312"/>
          </a:xfrm>
          <a:prstGeom prst="rect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" name="KAN 4"/>
          <p:cNvSpPr/>
          <p:nvPr>
            <p:custDataLst>
              <p:tags r:id="rId6"/>
            </p:custDataLst>
          </p:nvPr>
        </p:nvSpPr>
        <p:spPr>
          <a:xfrm>
            <a:off x="4714353" y="3275558"/>
            <a:ext cx="2030660" cy="1792312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4" name="KAN 1"/>
          <p:cNvSpPr/>
          <p:nvPr>
            <p:custDataLst>
              <p:tags r:id="rId7"/>
            </p:custDataLst>
          </p:nvPr>
        </p:nvSpPr>
        <p:spPr>
          <a:xfrm>
            <a:off x="491682" y="1311360"/>
            <a:ext cx="2030660" cy="1792312"/>
          </a:xfrm>
          <a:prstGeom prst="rect">
            <a:avLst/>
          </a:pr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5" name="KAN 2"/>
          <p:cNvSpPr/>
          <p:nvPr>
            <p:custDataLst>
              <p:tags r:id="rId8"/>
            </p:custDataLst>
          </p:nvPr>
        </p:nvSpPr>
        <p:spPr>
          <a:xfrm>
            <a:off x="507887" y="3275558"/>
            <a:ext cx="2030660" cy="1792312"/>
          </a:xfrm>
          <a:prstGeom prst="rect">
            <a:avLst/>
          </a:prstGeom>
          <a:blipFill dpi="0"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" name="KAN 3"/>
          <p:cNvSpPr/>
          <p:nvPr>
            <p:custDataLst>
              <p:tags r:id="rId9"/>
            </p:custDataLst>
          </p:nvPr>
        </p:nvSpPr>
        <p:spPr>
          <a:xfrm>
            <a:off x="2598494" y="3295236"/>
            <a:ext cx="2030660" cy="1792312"/>
          </a:xfrm>
          <a:prstGeom prst="rect">
            <a:avLst/>
          </a:prstGeom>
          <a:blipFill dpi="0"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2"/>
            </a:solidFill>
          </a:ln>
          <a:effectLst>
            <a:prstShdw prst="shdw6" dist="53881" dir="2700003">
              <a:srgbClr val="808080">
                <a:alpha val="50000"/>
              </a:srgbClr>
            </a:prst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ru-RU" sz="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3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121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7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692696"/>
            <a:ext cx="7560840" cy="5328592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87625" y="923528"/>
              <a:ext cx="2808311" cy="4707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Вот и Егорка готов к прогулке!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>
                  <a:solidFill>
                    <a:srgbClr val="000048"/>
                  </a:solidFill>
                  <a:latin typeface="Comic Sans MS" panose="030F0702030302020204" pitchFamily="66" charset="0"/>
                </a:rPr>
                <a:t>Не забывайте надевать шлем и застегивать его при каждой поездке, выбирайте яркую одежду со светоотражающими элементами для езды в темное время суток.</a:t>
              </a:r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09976" y="1147132"/>
            <a:ext cx="3816424" cy="405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107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0" name="Out_Zd" hidden="1"/>
          <p:cNvSpPr txBox="1"/>
          <p:nvPr/>
        </p:nvSpPr>
        <p:spPr>
          <a:xfrm>
            <a:off x="1333500" y="6424044"/>
            <a:ext cx="504190" cy="289823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b="1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1" name="Tx_Zd" hidden="1"/>
          <p:cNvSpPr txBox="1"/>
          <p:nvPr/>
        </p:nvSpPr>
        <p:spPr>
          <a:xfrm>
            <a:off x="508000" y="6438900"/>
            <a:ext cx="7620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r>
              <a:rPr lang="ru-RU" sz="1400" smtClean="0">
                <a:solidFill>
                  <a:schemeClr val="tx2"/>
                </a:solidFill>
                <a:latin typeface="Arial"/>
              </a:rPr>
              <a:t>Задание</a:t>
            </a:r>
            <a:endParaRPr lang="ru-RU" sz="1400">
              <a:solidFill>
                <a:schemeClr val="tx2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7584" y="692696"/>
            <a:ext cx="7560840" cy="5328592"/>
            <a:chOff x="827584" y="692696"/>
            <a:chExt cx="7560840" cy="554461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5616" y="923528"/>
              <a:ext cx="7056784" cy="3170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Сделав пару кругов по двору на своём Бегунке, Егорке стало скучно. И он подумал о том, как неплохо бы было совершить настоящее путешествие по городу.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Не спросив родителей, мальчик сначала завернул за угол своего дома. Ничего страшного за углом не было.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Тогда Егорка проехал еще чуть-чуть, и еще..</a:t>
              </a:r>
            </a:p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Пока он не оказался на пешеходной дорожке, проходящей рядом с большой дорогой. 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4" descr="https://thumbs.dreamstime.com/t/city-street-color-illustration-334625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763" y="3961523"/>
            <a:ext cx="4188474" cy="175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9DD9EC"/>
              </a:clrFrom>
              <a:clrTo>
                <a:srgbClr val="9DD9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19851" y="4903634"/>
            <a:ext cx="576306" cy="61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369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827584" y="692696"/>
            <a:ext cx="7560840" cy="5328592"/>
            <a:chOff x="827584" y="692696"/>
            <a:chExt cx="7560840" cy="5544616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827584" y="692696"/>
              <a:ext cx="7560840" cy="554461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5616" y="923528"/>
              <a:ext cx="7056784" cy="1248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5113" algn="just">
                <a:lnSpc>
                  <a:spcPct val="120000"/>
                </a:lnSpc>
              </a:pP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А как ты думаешь, с какого возраста можно совершать велосипедные прогулки по городу? </a:t>
              </a:r>
              <a:r>
                <a:rPr lang="ru-RU" sz="2000" dirty="0" smtClean="0">
                  <a:solidFill>
                    <a:srgbClr val="000048"/>
                  </a:solidFill>
                  <a:latin typeface="Comic Sans MS" panose="030F0702030302020204" pitchFamily="66" charset="0"/>
                </a:rPr>
                <a:t>Выбери правильный ответ:</a:t>
              </a:r>
              <a:endParaRPr lang="ru-RU" sz="2000" dirty="0">
                <a:solidFill>
                  <a:srgbClr val="000048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Panel"/>
          <p:cNvSpPr/>
          <p:nvPr/>
        </p:nvSpPr>
        <p:spPr>
          <a:xfrm>
            <a:off x="0" y="6235700"/>
            <a:ext cx="9144000" cy="619125"/>
          </a:xfrm>
          <a:prstGeom prst="rect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Back"/>
          <p:cNvGrpSpPr/>
          <p:nvPr/>
        </p:nvGrpSpPr>
        <p:grpSpPr>
          <a:xfrm>
            <a:off x="6712712" y="6395212"/>
            <a:ext cx="290068" cy="301752"/>
            <a:chOff x="6712712" y="6395212"/>
            <a:chExt cx="290068" cy="301752"/>
          </a:xfrm>
        </p:grpSpPr>
        <p:sp>
          <p:nvSpPr>
            <p:cNvPr id="4" name="Treug1"/>
            <p:cNvSpPr/>
            <p:nvPr/>
          </p:nvSpPr>
          <p:spPr>
            <a:xfrm rot="16200000">
              <a:off x="6705600" y="6402324"/>
              <a:ext cx="298450" cy="284226"/>
            </a:xfrm>
            <a:prstGeom prst="triangl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reug2"/>
            <p:cNvSpPr/>
            <p:nvPr/>
          </p:nvSpPr>
          <p:spPr>
            <a:xfrm rot="16200000">
              <a:off x="6722618" y="6416802"/>
              <a:ext cx="287274" cy="273050"/>
            </a:xfrm>
            <a:prstGeom prst="triangle">
              <a:avLst/>
            </a:prstGeom>
            <a:solidFill>
              <a:srgbClr val="777777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reug3">
              <a:hlinkClick r:id="" action="ppaction://hlinkshowjump?jump=previousslide"/>
            </p:cNvPr>
            <p:cNvSpPr/>
            <p:nvPr/>
          </p:nvSpPr>
          <p:spPr>
            <a:xfrm rot="16200000">
              <a:off x="6726301" y="6423914"/>
              <a:ext cx="266319" cy="251968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Out_Tim" hidden="1"/>
          <p:cNvSpPr txBox="1"/>
          <p:nvPr/>
        </p:nvSpPr>
        <p:spPr>
          <a:xfrm>
            <a:off x="8102600" y="6438900"/>
            <a:ext cx="647700" cy="21287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</a:ln>
        </p:spPr>
        <p:txBody>
          <a:bodyPr vert="horz" lIns="12700" tIns="6350" rIns="12700" bIns="6350" rtlCol="0" anchor="ctr" anchorCtr="1">
            <a:spAutoFit/>
          </a:bodyPr>
          <a:lstStyle/>
          <a:p>
            <a:endParaRPr lang="ru-RU" sz="1300">
              <a:solidFill>
                <a:schemeClr val="hlink"/>
              </a:solidFill>
              <a:latin typeface="Arial"/>
            </a:endParaRPr>
          </a:p>
        </p:txBody>
      </p:sp>
      <p:sp>
        <p:nvSpPr>
          <p:cNvPr id="12" name="Cena" hidden="1"/>
          <p:cNvSpPr txBox="1"/>
          <p:nvPr/>
        </p:nvSpPr>
        <p:spPr>
          <a:xfrm>
            <a:off x="1866900" y="6468110"/>
            <a:ext cx="4318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r"/>
            <a:endParaRPr lang="ru-RU" sz="1000">
              <a:solidFill>
                <a:schemeClr val="tx2"/>
              </a:solidFill>
              <a:latin typeface="Arial"/>
            </a:endParaRPr>
          </a:p>
        </p:txBody>
      </p:sp>
      <p:pic>
        <p:nvPicPr>
          <p:cNvPr id="2052" name="Picture 4" descr="https://thumbs.dreamstime.com/t/city-street-color-illustration-334625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184824"/>
            <a:ext cx="6838900" cy="286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9DD9EC"/>
              </a:clrFrom>
              <a:clrTo>
                <a:srgbClr val="9DD9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35896" y="3729143"/>
            <a:ext cx="923591" cy="98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049" y="5154791"/>
            <a:ext cx="834792" cy="721982"/>
          </a:xfrm>
          <a:prstGeom prst="rect">
            <a:avLst/>
          </a:prstGeom>
          <a:ln>
            <a:noFill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91" y="5152887"/>
            <a:ext cx="884302" cy="764801"/>
          </a:xfrm>
          <a:prstGeom prst="rect">
            <a:avLst/>
          </a:prstGeom>
          <a:ln>
            <a:noFill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57888"/>
            <a:ext cx="819641" cy="708879"/>
          </a:xfrm>
          <a:prstGeom prst="rect">
            <a:avLst/>
          </a:prstGeom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1547664" y="5119247"/>
            <a:ext cx="819641" cy="783193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48"/>
                </a:solidFill>
                <a:latin typeface="Comic Sans MS" panose="030F0702030302020204" pitchFamily="66" charset="0"/>
              </a:rPr>
              <a:t>10 лет</a:t>
            </a:r>
            <a:endParaRPr lang="ru-RU" sz="2000" b="1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30021" y="5146152"/>
            <a:ext cx="819641" cy="783193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12 </a:t>
            </a:r>
            <a:r>
              <a:rPr lang="ru-RU" sz="2000" b="1" dirty="0">
                <a:solidFill>
                  <a:srgbClr val="000048"/>
                </a:solidFill>
                <a:latin typeface="Comic Sans MS" panose="030F0702030302020204" pitchFamily="66" charset="0"/>
              </a:rPr>
              <a:t>лет</a:t>
            </a:r>
            <a:endParaRPr lang="ru-RU" sz="2000" b="1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87117" y="5145054"/>
            <a:ext cx="819641" cy="783193"/>
          </a:xfrm>
          <a:prstGeom prst="roundRect">
            <a:avLst/>
          </a:prstGeom>
          <a:ln>
            <a:solidFill>
              <a:srgbClr val="1F1F9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48"/>
                </a:solidFill>
                <a:latin typeface="Comic Sans MS" panose="030F0702030302020204" pitchFamily="66" charset="0"/>
              </a:rPr>
              <a:t>14 </a:t>
            </a:r>
            <a:r>
              <a:rPr lang="ru-RU" sz="2000" b="1" dirty="0">
                <a:solidFill>
                  <a:srgbClr val="000048"/>
                </a:solidFill>
                <a:latin typeface="Comic Sans MS" panose="030F0702030302020204" pitchFamily="66" charset="0"/>
              </a:rPr>
              <a:t>лет</a:t>
            </a:r>
            <a:endParaRPr lang="ru-RU" sz="2000" b="1" dirty="0">
              <a:solidFill>
                <a:srgbClr val="000048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Dalee">
            <a:hlinkClick r:id="" action="ppaction://hlinkshowjump?jump=nextslide"/>
          </p:cNvPr>
          <p:cNvSpPr/>
          <p:nvPr/>
        </p:nvSpPr>
        <p:spPr>
          <a:xfrm>
            <a:off x="7086600" y="6395212"/>
            <a:ext cx="939800" cy="304800"/>
          </a:xfrm>
          <a:prstGeom prst="actionButtonBlank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Далее</a:t>
            </a:r>
            <a:endParaRPr lang="ru-RU" sz="1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560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4E66A044-629A-4C05-B05D-3E7821871181}"/>
  <p:tag name="ISPRING_RESOURCE_FOLDER" val="G:\Конструктор тестов\3\"/>
  <p:tag name="ISPRING_PRESENTATION_PATH" val="G:\Конструктор тестов\3.pptm"/>
  <p:tag name="ISPRING_PROJECT_FOLDER_UPDATED" val="1"/>
  <p:tag name="ISPRING_RESOURCE_PATHS_HASH_PRESENTER" val="90c24cddb085bb5b1896ff4b763b3272ea862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249"/>
  <p:tag name="Y" val="410"/>
  <p:tag name="V" val="2"/>
  <p:tag name="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597"/>
  <p:tag name="Y" val="350"/>
  <p:tag name="V" val="1"/>
  <p:tag name="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481"/>
  <p:tag name="Y" val="350"/>
  <p:tag name="V" val="2"/>
  <p:tag name="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133"/>
  <p:tag name="Y" val="350"/>
  <p:tag name="V" val="1"/>
  <p:tag name="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249"/>
  <p:tag name="Y" val="350"/>
  <p:tag name="V" val="2"/>
  <p:tag name="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365"/>
  <p:tag name="Y" val="350"/>
  <p:tag name="V" val="1"/>
  <p:tag name="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13" val=" 14"/>
  <p:tag name="V12" val="1 4"/>
  <p:tag name="V14" val="1 4 "/>
  <p:tag name="KO" val="1"/>
  <p:tag name="KP" val="0"/>
  <p:tag name="V11" val="14"/>
  <p:tag name="V" val="1"/>
  <p:tag name="W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O" val="True"/>
  <p:tag name="TFS" val="False"/>
  <p:tag name="TSB" val="5"/>
  <p:tag name="TFO" val="False"/>
  <p:tag name="TK" val="0.9"/>
  <p:tag name="TFM" val="True"/>
  <p:tag name="TTIM" val="5"/>
  <p:tag name="TFT" val="False"/>
  <p:tag name="TFF" val="True"/>
  <p:tag name="TFC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" val="3"/>
  <p:tag name="KP" val="0"/>
  <p:tag name="V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" val="4"/>
  <p:tag name="KP" val="0"/>
  <p:tag name="V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" val="2"/>
  <p:tag name="KP" val="0"/>
  <p:tag name="V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" val="5"/>
  <p:tag name="KP" val="2"/>
  <p:tag name="V" val="3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597"/>
  <p:tag name="Y" val="350"/>
  <p:tag name="V" val="1"/>
  <p:tag name="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481"/>
  <p:tag name="Y" val="350"/>
  <p:tag name="V" val="2"/>
  <p:tag name="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365"/>
  <p:tag name="Y" val="350"/>
  <p:tag name="V" val="2"/>
  <p:tag name="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249"/>
  <p:tag name="Y" val="350"/>
  <p:tag name="V" val="1"/>
  <p:tag name="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133"/>
  <p:tag name="Y" val="350"/>
  <p:tag name="V" val="1"/>
  <p:tag name="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" val="4"/>
  <p:tag name="KP" val="0"/>
  <p:tag name="V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" val="0"/>
  <p:tag name="KO" val="0"/>
  <p:tag name="KP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" val="8"/>
  <p:tag name="KP" val="2"/>
  <p:tag name="V" val="25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481"/>
  <p:tag name="Y" val="410"/>
  <p:tag name="V" val="1"/>
  <p:tag name="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X" val="365"/>
  <p:tag name="Y" val="410"/>
  <p:tag name="V" val="2"/>
  <p:tag name="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_rels/customUI.xml.rels><?xml version="1.0" encoding="UTF-8" standalone="yes"?>
<Relationships xmlns="http://schemas.openxmlformats.org/package/2006/relationships"><Relationship Id="fix3_png" Type="http://schemas.openxmlformats.org/officeDocument/2006/relationships/image" Target="images/fix3.png"/><Relationship Id="Delmac_png" Type="http://schemas.openxmlformats.org/officeDocument/2006/relationships/image" Target="images/Delmac.png"/><Relationship Id="ocenka_png" Type="http://schemas.openxmlformats.org/officeDocument/2006/relationships/image" Target="images/ocenka.png"/><Relationship Id="NewName_png" Type="http://schemas.openxmlformats.org/officeDocument/2006/relationships/image" Target="images/NewName.png"/><Relationship Id="Office-2004_jpg" Type="http://schemas.openxmlformats.org/officeDocument/2006/relationships/image" Target="NULL"/><Relationship Id="Timer_png" Type="http://schemas.openxmlformats.org/officeDocument/2006/relationships/image" Target="NULL"/><Relationship Id="Hour_png" Type="http://schemas.openxmlformats.org/officeDocument/2006/relationships/image" Target="images/Hour.png"/><Relationship Id="Vopros_png" Type="http://schemas.openxmlformats.org/officeDocument/2006/relationships/image" Target="images/Vopros.png"/><Relationship Id="Vosst_png" Type="http://schemas.openxmlformats.org/officeDocument/2006/relationships/image" Target="images/Vosst.png"/></Relationships>
</file>

<file path=customUI/customUI.xml><?xml version="1.0" encoding="utf-8"?>
<!--RibbonX Visual Designer 1.92 for Microsoft PowerPoint 14.0. XML Code produced on 2011.08.13-->
<customUI xmlns="http://schemas.microsoft.com/office/2006/01/customui">
  <ribbon>
    <tabs>
      <tab id="TabTest" insertBeforeMso="TabDesign" label="Тестирование" visible="true">
        <!--Osnovnye nastroiki testa-->
        <!--Vstavka slaydov razlichnyh tipov-->
        <group id="Group2" label="Вставка слайдов">
          <menu id="Menu1" imageMso="ActiveXRadioButton" label="Единственный выбор" supertip="Вставка слайда с переключателями для задания с выбором единственного правильного ответа">
            <button id="Button1" label="2 ответа" onAction="IS120"/>
            <button id="Button2" label="3 ответа" onAction="IS130"/>
            <button id="Button3" label="4 ответа" onAction="IS140"/>
            <button id="Button4" label="5 ответов" onAction="IS150"/>
            <button id="Button5" label="6 ответов" onAction="IS160"/>
          </menu>
          <menu id="Menu2" imageMso="SourceControlOptions" label="Множественный выбор" supertip="Вставка слайда с флажками для задания с выбором нескольких правильных ответов">
            <button id="Button7" label="2 ответа" onAction="IS220"/>
            <button id="Button8" label="3 ответа" onAction="IS230"/>
            <button id="Button9" label="4 ответа" onAction="IS240"/>
            <button id="Button10" label="5 ответов" onAction="IS250"/>
            <button id="Button11" label="6 ответов" onAction="IS260"/>
          </menu>
          <menu id="Menu3" imageMso="ReplicationRecoverDesignMaster" label="Соответствие" supertip="Вставка слайда с перемещаемыми объектами и объектами конечных позиций для заданий на установление соответствия и упорядочение">
            <menu id="Menu4" label="1 объект">
              <button id="Button13" label="1 позиция" onAction="IS311"/>
              <button id="Button14" label="2 позиции" onAction="IS312"/>
              <button id="Button15" label="3 позиции" onAction="IS313"/>
              <button id="Button16" label="4 позиции" onAction="IS314"/>
              <button id="Button17" label="5 позиций" onAction="IS315"/>
              <button id="Button18" label="6 позиций" onAction="IS316"/>
              <button id="Button19" label="7 позиций" onAction="IS317"/>
              <button id="Button20" label="8 позиций" onAction="IS318"/>
              <button id="Button21" label="9 позиций" onAction="IS319"/>
              <button id="Button22" label="10 позиций" onAction="IS310"/>
            </menu>
            <menu id="Menu6" label="2 объекта">
              <button id="Button23" label="1 позиция" onAction="IS321"/>
              <button id="Button24" label="2 позиции" onAction="IS322"/>
              <button id="Button25" label="3 позиции" onAction="IS323"/>
              <button id="Button26" label="4 позиции" onAction="IS324"/>
              <button id="Button27" label="5 позиций" onAction="IS325"/>
              <button id="Button28" label="6 позиций" onAction="IS326"/>
              <button id="Button29" label="7 позиций" onAction="IS327"/>
              <button id="Button30" label="8 позиций" onAction="IS328"/>
              <button id="Button31" label="9 позиций" onAction="IS329"/>
              <button id="Button32" label="10 позиций" onAction="IS320"/>
            </menu>
            <menu id="Menu7" label="3 объекта">
              <button id="Button33" label="1 позиция" onAction="IS331"/>
              <button id="Button34" label="2 позиции" onAction="IS332"/>
              <button id="Button35" label="3 позиции" onAction="IS333"/>
              <button id="Button36" label="4 позиции" onAction="IS334"/>
              <button id="Button37" label="5 позиций" onAction="IS335"/>
              <button id="Button38" label="6 позиций" onAction="IS336"/>
              <button id="Button39" label="7 позиций" onAction="IS337"/>
              <button id="Button40" label="8 позиций" onAction="IS338"/>
              <button id="Button41" label="9 позиций" onAction="IS339"/>
              <button id="Button42" label="10 позиций" onAction="IS330"/>
            </menu>
            <menu id="Menu8" label="4 объекта">
              <button id="Button43" label="1 позиция" onAction="IS341"/>
              <button id="Button44" label="2 позиции" onAction="IS342"/>
              <button id="Button45" label="3 позиции" onAction="IS343"/>
              <button id="Button46" label="4 позиции" onAction="IS344"/>
              <button id="Button47" label="5 позиций" onAction="IS345"/>
              <button id="Button48" label="6 позиций" onAction="IS346"/>
              <button id="Button49" label="7 позиций" onAction="IS347"/>
              <button id="Button50" label="8 позиций" onAction="IS348"/>
              <button id="Button51" label="9 позиций" onAction="IS349"/>
              <button id="Button52" label="10 позиций" onAction="IS340"/>
            </menu>
            <menu id="Menu9" label="5 объектов">
              <button id="Button53" label="1 позиция" onAction="IS351"/>
              <button id="Button54" label="2 позиции" onAction="IS352"/>
              <button id="Button55" label="3 позиции" onAction="IS353"/>
              <button id="Button56" label="4 позиции" onAction="IS354"/>
              <button id="Button57" label="5 позиций" onAction="IS355"/>
              <button id="Button58" label="6 позиций" onAction="IS356"/>
              <button id="Button59" label="7 позиций" onAction="IS357"/>
              <button id="Button60" label="8 позиций" onAction="IS358"/>
              <button id="Button61" label="9 позиций" onAction="IS359"/>
              <button id="Button62" label="10 позиций" onAction="IS350"/>
            </menu>
            <menu id="Menu10" label="6 объектов">
              <button id="Button63" label="1 позиция" onAction="IS361"/>
              <button id="Button64" label="2 позиции" onAction="IS362"/>
              <button id="Button65" label="3 позиции" onAction="IS363"/>
              <button id="Button66" label="4 позиции" onAction="IS364"/>
              <button id="Button67" label="5 позиций" onAction="IS365"/>
              <button id="Button68" label="6 позиций" onAction="IS366"/>
              <button id="Button69" label="7 позиций" onAction="IS367"/>
              <button id="Button70" label="8 позиций" onAction="IS368"/>
              <button id="Button71" label="9 позиций" onAction="IS369"/>
              <button id="Button72" label="10 позиций" onAction="IS360"/>
            </menu>
            <menu id="Menu12" label="7 объектов">
              <button id="Button73" label="1 позиция" onAction="IS371"/>
              <button id="Button74" label="2 позиции" onAction="IS372"/>
              <button id="Button75" label="3 позиции" onAction="IS373"/>
              <button id="Button76" label="4 позиции" onAction="IS374"/>
              <button id="Button77" label="5 позиций" onAction="IS375"/>
              <button id="Button78" label="6 позиций" onAction="IS376"/>
              <button id="Button79" label="7 позиций" onAction="IS377"/>
              <button id="Button80" label="8 позиций" onAction="IS378"/>
              <button id="Button81" label="9 позиций" onAction="IS379"/>
              <button id="Button82" label="10 позиций" onAction="IS370"/>
            </menu>
            <menu id="Menu13" label="8 объектов">
              <button id="Button83" label="1 позиция" onAction="IS381"/>
              <button id="Button84" label="2 позиции" onAction="IS382"/>
              <button id="Button85" label="3 позиции" onAction="IS383"/>
              <button id="Button86" label="4 позиции" onAction="IS384"/>
              <button id="Button87" label="5 позиций" onAction="IS385"/>
              <button id="Button88" label="6 позиций" onAction="IS386"/>
              <button id="Button89" label="7 позиций" onAction="IS387"/>
              <button id="Button90" label="8 позиций" onAction="IS388"/>
              <button id="Button91" label="9 позиций" onAction="IS389"/>
              <button id="Button92" label="10 позиций" onAction="IS380"/>
            </menu>
            <menu id="Menu14" label="9 объектов">
              <button id="Button93" label="1 позиция" onAction="IS391"/>
              <button id="Button94" label="2 позиции" onAction="IS392"/>
              <button id="Button95" label="3 позиции" onAction="IS393"/>
              <button id="Button96" label="4 позиции" onAction="IS394"/>
              <button id="Button97" label="5 позиций" onAction="IS395"/>
              <button id="Button98" label="6 позиций" onAction="IS396"/>
              <button id="Button99" label="7 позиций" onAction="IS397"/>
              <button id="Button100" label="8 позиций" onAction="IS398"/>
              <button id="Button101" label="9 позиций" onAction="IS399"/>
              <button id="Button102" label="10 позиций" onAction="IS390"/>
            </menu>
            <menu id="Menu15" label="10 объектов">
              <button id="Button103" label="1 позиция" onAction="IS301"/>
              <button id="Button104" label="2 позиции" onAction="IS302"/>
              <button id="Button105" label="3 позиции" onAction="IS303"/>
              <button id="Button106" label="4 позиции" onAction="IS304"/>
              <button id="Button107" label="5 позиций" onAction="IS305"/>
              <button id="Button108" label="6 позиций" onAction="IS306"/>
              <button id="Button109" label="7 позиций" onAction="IS307"/>
              <button id="Button110" label="8 позиций" onAction="IS308"/>
              <button id="Button111" label="9 позиций" onAction="IS309"/>
              <button id="Button112" label="10 позиций" onAction="IS300"/>
            </menu>
          </menu>
          <menu id="menu16" imageMso="ActiveXTextBox" label="Ввод ответа" supertip="Вставка слайда с заданием, в котором надо ввести один или несколько ответов в текстовой или числовой форме, заполнив пропуски букв, слов или чисел">
            <button id="Button113" label="1 текстовый или числовой ответ" onAction="IS410"/>
            <button id="Button114" label="2 пропуска" onAction="IS420"/>
            <button id="Button115" label="3 пропуска" onAction="IS430"/>
            <button id="Button116" label="4 пропуска" onAction="IS440"/>
            <button id="Button117" label="5 пропусков" onAction="IS450"/>
            <button id="Button118" label="6 пропусков" onAction="IS460"/>
            <button id="Button119" label="7 пропусков" onAction="IS470"/>
            <button id="Button120" label="8 пропусков" onAction="IS480"/>
            <button id="Button121" label="9 пропусков" onAction="IS490"/>
            <button id="Button122" label="10 пропусков" onAction="IS400"/>
          </menu>
          <button id="Button123" imageMso="NewContact" label="Информация" supertip="Вставка слайда для дополнительной информации или задания, не требующего ответа" onAction="IS500"/>
          <button id="RndSlide" imageMso="SmartArtRightToLeft" label="Перемешать" supertip="Перемешать слайды заданий в произвольном порядке" onAction="Tasovat"/>
        </group>
        <group id="GroupOtvety" label="Ответы" visible="true">
          <button enabled="true" id="BtOtvety" image="Vopros_png" label="Правильные ответы" showImage="true" showLabel="true" size="large" supertip="Ввод правильных ответов на задания теста" visible="true" onAction="TunOtvety"/>
        </group>
        <group id="GroupOcenka" label="Оценка" visible="true">
          <button enabled="true" id="BtOcenka" image="ocenka_png" label="Уровень требований" showImage="true" size="large" supertip="Настройка уровня требовательности к оценке" visible="true" onAction="TunOcenka"/>
        </group>
        <group id="GroupTime" label="Таймер" visible="true">
          <button id="BtTimer" image="Hour_png" label="Настройки" showImage="true" showLabel="true" size="large" supertip="Настройки использования таймера" visible="true" onAction="TunTimer"/>
        </group>
        <group id="GroupObjeck" label="Объекты" visible="true">
          <button enabled="true" id="BtName" image="NewName_png" label="Именовать" showImage="true" showLabel="true" size="large" supertip="Именование перемещаемых объектов, объектов конечных позиций и прочих объектов" visible="true" onAction="NewName"/>
          <button enabled="true" id="BtFix" image="fix3_png" label="Фиксировать" showImage="true" showLabel="true" size="large" supertip="Фиксация исходной позиции перемещаемых объектов, отображение-скрытие меток флажков и переключателей" visible="true" onAction="FixObj"/>
          <button enabled="true" id="BtFlagPerekl" image="Vosst_png" label="Обновить" showImage="true" showLabel="true" size="large" supertip="Обновление внешнего вида флажков или переключателей после преобразования одного из них" visible="true" onAction="ReconFP"/>
        </group>
        <group id="GrDelMac" label="Макросы" visible="true">
          <button enabled="true" id="BtDelMac" image="Delmac_png" label="Выключить Включить" showImage="true" showLabel="true" size="large" supertip="Отключение и включение макросов Office 2007-2013, несовместимых с Office 2003, для обеспечения работоспособности теста при сохранении в формате pps или ppt" visible="true" onAction="DelMacros"/>
        </group>
        <group id="GrOutRez" label="Результаты" visible="true">
          <checkBox description="description" enabled="true" id="ChOutFile" label="Результаты в файл" supertip="Выводить результаты тестирования в текстовый файл" visible="true" getPressed="ChOutFile_getPressed" onAction="ChB_RezTx"/>
          <checkBox enabled="true" id="ChUchetOshibok" label="Отчет об ошибках" supertip="Выводить отчет об ошибках на последний слайд" visible="true" getPressed="ChUchetOshibok_getPressed" onAction="ChB_OtOsh"/>
          <labelControl id="labC1" label="Ввывод результатов"/>
        </group>
      </tab>
    </tabs>
  </ribbon>
</customUI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4484</TotalTime>
  <Words>947</Words>
  <Application>Microsoft Office PowerPoint</Application>
  <PresentationFormat>Экран (4:3)</PresentationFormat>
  <Paragraphs>121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Comic Sans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Россошанская школа-интернат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Конструктор тестовPowerPoint</dc:title>
  <dc:creator>Шахматова А.Б.</dc:creator>
  <dc:description>В  конструкторе использована идея перемещения объектов в режиме демонстрации, предложенная Гансом Хофманом (Hans Werner Hofmann hw@lemitec.de)</dc:description>
  <cp:lastModifiedBy>Пользователь Windows</cp:lastModifiedBy>
  <cp:revision>583</cp:revision>
  <dcterms:created xsi:type="dcterms:W3CDTF">2011-08-18T05:12:14Z</dcterms:created>
  <dcterms:modified xsi:type="dcterms:W3CDTF">2018-09-14T14:34:15Z</dcterms:modified>
</cp:coreProperties>
</file>